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70" r:id="rId4"/>
    <p:sldId id="296" r:id="rId5"/>
    <p:sldId id="258" r:id="rId6"/>
    <p:sldId id="260" r:id="rId7"/>
    <p:sldId id="274" r:id="rId8"/>
    <p:sldId id="281" r:id="rId9"/>
    <p:sldId id="282" r:id="rId10"/>
    <p:sldId id="283" r:id="rId11"/>
    <p:sldId id="263" r:id="rId12"/>
    <p:sldId id="265" r:id="rId13"/>
    <p:sldId id="280" r:id="rId14"/>
    <p:sldId id="284" r:id="rId15"/>
    <p:sldId id="285" r:id="rId16"/>
    <p:sldId id="278" r:id="rId17"/>
    <p:sldId id="261" r:id="rId18"/>
    <p:sldId id="297" r:id="rId19"/>
    <p:sldId id="259" r:id="rId20"/>
    <p:sldId id="262" r:id="rId21"/>
    <p:sldId id="286" r:id="rId22"/>
    <p:sldId id="287" r:id="rId23"/>
    <p:sldId id="288" r:id="rId24"/>
    <p:sldId id="289" r:id="rId25"/>
    <p:sldId id="290" r:id="rId26"/>
    <p:sldId id="291" r:id="rId27"/>
    <p:sldId id="293" r:id="rId28"/>
    <p:sldId id="294" r:id="rId29"/>
    <p:sldId id="295" r:id="rId30"/>
    <p:sldId id="267" r:id="rId31"/>
  </p:sldIdLst>
  <p:sldSz cx="12192000" cy="6858000"/>
  <p:notesSz cx="7104063" cy="10234613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F97"/>
    <a:srgbClr val="090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22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852" y="-72"/>
      </p:cViewPr>
      <p:guideLst>
        <p:guide orient="horz" pos="3223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710E42-B0A1-43CC-BF0A-D51C3033AF7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3174339-D997-4D6D-BAED-FACDD5297ACE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i="0" dirty="0"/>
            <a:t>1. Open VS Code</a:t>
          </a:r>
          <a:r>
            <a:rPr lang="en-US" b="0" i="0" dirty="0"/>
            <a:t> &gt; </a:t>
          </a:r>
          <a:r>
            <a:rPr lang="en-US" b="1" i="0" dirty="0"/>
            <a:t>Go to File</a:t>
          </a:r>
          <a:r>
            <a:rPr lang="en-US" b="0" i="0" dirty="0"/>
            <a:t> &gt; </a:t>
          </a:r>
          <a:r>
            <a:rPr lang="en-US" b="1" i="0" dirty="0"/>
            <a:t>New File</a:t>
          </a:r>
          <a:r>
            <a:rPr lang="en-US" b="0" i="0" dirty="0"/>
            <a:t> &gt; </a:t>
          </a:r>
          <a:r>
            <a:rPr lang="en-US" b="1" i="0" dirty="0"/>
            <a:t>Save it with .html extension</a:t>
          </a:r>
          <a:r>
            <a:rPr lang="en-US" b="0" i="0" dirty="0"/>
            <a:t>. For example, main.html.</a:t>
          </a:r>
          <a:endParaRPr lang="en-US" dirty="0"/>
        </a:p>
      </dgm:t>
    </dgm:pt>
    <dgm:pt modelId="{DF70523A-162A-480B-858D-863DCCD6A16F}" type="parTrans" cxnId="{A63F2C1F-46AD-4FD7-9950-43AA7372EB87}">
      <dgm:prSet/>
      <dgm:spPr/>
      <dgm:t>
        <a:bodyPr/>
        <a:lstStyle/>
        <a:p>
          <a:endParaRPr lang="en-US"/>
        </a:p>
      </dgm:t>
    </dgm:pt>
    <dgm:pt modelId="{64CFCAD7-4926-45FE-A430-5A0C1F4BDF0D}" type="sibTrans" cxnId="{A63F2C1F-46AD-4FD7-9950-43AA7372EB87}">
      <dgm:prSet/>
      <dgm:spPr/>
      <dgm:t>
        <a:bodyPr/>
        <a:lstStyle/>
        <a:p>
          <a:endParaRPr lang="en-US"/>
        </a:p>
      </dgm:t>
    </dgm:pt>
    <dgm:pt modelId="{9C0CDC61-2C54-42CA-B10F-23C5BFFE8A91}">
      <dgm:prSet phldrT="[Text]"/>
      <dgm:spPr/>
      <dgm:t>
        <a:bodyPr/>
        <a:lstStyle/>
        <a:p>
          <a:r>
            <a:rPr lang="en-US" b="0" i="0" dirty="0"/>
            <a:t>2. Copy above doctype (minimum valid HTML code) and save it in the file.</a:t>
          </a:r>
          <a:endParaRPr lang="en-US" dirty="0"/>
        </a:p>
      </dgm:t>
    </dgm:pt>
    <dgm:pt modelId="{10FF5197-90BC-4944-8501-2DB8FF5BB513}" type="parTrans" cxnId="{0EA0E71A-DE63-46DC-8266-13A28268985E}">
      <dgm:prSet/>
      <dgm:spPr/>
      <dgm:t>
        <a:bodyPr/>
        <a:lstStyle/>
        <a:p>
          <a:endParaRPr lang="en-US"/>
        </a:p>
      </dgm:t>
    </dgm:pt>
    <dgm:pt modelId="{6C9F07FE-149C-44A1-A05E-C95AF760D2B5}" type="sibTrans" cxnId="{0EA0E71A-DE63-46DC-8266-13A28268985E}">
      <dgm:prSet/>
      <dgm:spPr/>
      <dgm:t>
        <a:bodyPr/>
        <a:lstStyle/>
        <a:p>
          <a:endParaRPr lang="en-US"/>
        </a:p>
      </dgm:t>
    </dgm:pt>
    <dgm:pt modelId="{DCDCCAB8-93B7-4550-AAF4-BA2D2328CB23}">
      <dgm:prSet/>
      <dgm:spPr/>
      <dgm:t>
        <a:bodyPr/>
        <a:lstStyle/>
        <a:p>
          <a:r>
            <a:rPr lang="en-US" dirty="0"/>
            <a:t>3. C</a:t>
          </a:r>
          <a:r>
            <a:rPr lang="en-US" b="0" i="0" dirty="0"/>
            <a:t>reate a JS file, write the following JS code and save it with </a:t>
          </a:r>
          <a:r>
            <a:rPr lang="en-US" b="1" i="0" dirty="0"/>
            <a:t>.</a:t>
          </a:r>
          <a:r>
            <a:rPr lang="en-US" b="1" i="0" dirty="0" err="1"/>
            <a:t>js</a:t>
          </a:r>
          <a:r>
            <a:rPr lang="en-US" b="0" i="0" dirty="0"/>
            <a:t> extension like main.js. </a:t>
          </a:r>
          <a:endParaRPr lang="en-US" dirty="0"/>
        </a:p>
      </dgm:t>
    </dgm:pt>
    <dgm:pt modelId="{50FFE56E-BA67-40C6-93DE-DA9DC154A7BD}" type="parTrans" cxnId="{7C6647AE-7F14-4CF3-B400-8F318C4DA477}">
      <dgm:prSet/>
      <dgm:spPr/>
      <dgm:t>
        <a:bodyPr/>
        <a:lstStyle/>
        <a:p>
          <a:endParaRPr lang="en-US"/>
        </a:p>
      </dgm:t>
    </dgm:pt>
    <dgm:pt modelId="{3ED34D03-682D-4759-AC63-FC2ED5E55581}" type="sibTrans" cxnId="{7C6647AE-7F14-4CF3-B400-8F318C4DA477}">
      <dgm:prSet/>
      <dgm:spPr/>
      <dgm:t>
        <a:bodyPr/>
        <a:lstStyle/>
        <a:p>
          <a:endParaRPr lang="en-US"/>
        </a:p>
      </dgm:t>
    </dgm:pt>
    <dgm:pt modelId="{11645EA4-01C2-495A-8118-A334FA8B0FB8}">
      <dgm:prSet/>
      <dgm:spPr/>
      <dgm:t>
        <a:bodyPr/>
        <a:lstStyle/>
        <a:p>
          <a:r>
            <a:rPr lang="en-US" dirty="0"/>
            <a:t>4. </a:t>
          </a:r>
          <a:r>
            <a:rPr lang="en-US" b="0" i="0" dirty="0"/>
            <a:t>From inside the HTML file, it need to link the  file to use it. It can achieve that by adding the following code in main.html.</a:t>
          </a:r>
          <a:endParaRPr lang="en-US" dirty="0"/>
        </a:p>
      </dgm:t>
    </dgm:pt>
    <dgm:pt modelId="{F016B3C7-F1B3-4D5E-A832-1238A3CC0AB4}" type="parTrans" cxnId="{31E46185-1339-4771-B0A1-F95E7FAC02EF}">
      <dgm:prSet/>
      <dgm:spPr/>
      <dgm:t>
        <a:bodyPr/>
        <a:lstStyle/>
        <a:p>
          <a:endParaRPr lang="en-US"/>
        </a:p>
      </dgm:t>
    </dgm:pt>
    <dgm:pt modelId="{B6256427-38B5-418B-8474-A8C7D560288D}" type="sibTrans" cxnId="{31E46185-1339-4771-B0A1-F95E7FAC02EF}">
      <dgm:prSet/>
      <dgm:spPr/>
      <dgm:t>
        <a:bodyPr/>
        <a:lstStyle/>
        <a:p>
          <a:endParaRPr lang="en-US"/>
        </a:p>
      </dgm:t>
    </dgm:pt>
    <dgm:pt modelId="{43F70AD0-EF4D-4B0F-A048-E5CEF48A0467}">
      <dgm:prSet/>
      <dgm:spPr/>
      <dgm:t>
        <a:bodyPr/>
        <a:lstStyle/>
        <a:p>
          <a:r>
            <a:rPr lang="en-US" dirty="0"/>
            <a:t>5. </a:t>
          </a:r>
          <a:r>
            <a:rPr lang="en-US" b="0" i="0" dirty="0"/>
            <a:t>Open the main.html file using a browser like Chrome.</a:t>
          </a:r>
        </a:p>
        <a:p>
          <a:endParaRPr lang="en-US" dirty="0"/>
        </a:p>
      </dgm:t>
    </dgm:pt>
    <dgm:pt modelId="{6E767FDB-AF26-471B-8BC0-3A4E1A0DDAF6}" type="parTrans" cxnId="{A368F200-F228-47AE-B5C0-BBAD6028ED87}">
      <dgm:prSet/>
      <dgm:spPr/>
      <dgm:t>
        <a:bodyPr/>
        <a:lstStyle/>
        <a:p>
          <a:endParaRPr lang="en-US"/>
        </a:p>
      </dgm:t>
    </dgm:pt>
    <dgm:pt modelId="{29309CE9-B7C1-4E05-A796-041D2891AE86}" type="sibTrans" cxnId="{A368F200-F228-47AE-B5C0-BBAD6028ED87}">
      <dgm:prSet/>
      <dgm:spPr/>
      <dgm:t>
        <a:bodyPr/>
        <a:lstStyle/>
        <a:p>
          <a:endParaRPr lang="en-US"/>
        </a:p>
      </dgm:t>
    </dgm:pt>
    <dgm:pt modelId="{7EC1EFE3-0992-4582-B7F9-68D7C72CB147}">
      <dgm:prSet/>
      <dgm:spPr/>
      <dgm:t>
        <a:bodyPr/>
        <a:lstStyle/>
        <a:p>
          <a:r>
            <a:rPr lang="en-US" dirty="0"/>
            <a:t>6. </a:t>
          </a:r>
          <a:r>
            <a:rPr lang="en-US" b="0" i="0" dirty="0"/>
            <a:t>To check if JS code ran or not, </a:t>
          </a:r>
          <a:r>
            <a:rPr lang="en-US" b="1" i="0" dirty="0"/>
            <a:t>Right click on the web page &gt; Inspect</a:t>
          </a:r>
          <a:r>
            <a:rPr lang="en-US" b="0" i="0" dirty="0"/>
            <a:t> &gt; </a:t>
          </a:r>
          <a:r>
            <a:rPr lang="en-US" b="1" i="0" dirty="0"/>
            <a:t>Choose console tab</a:t>
          </a:r>
          <a:r>
            <a:rPr lang="en-US" b="0" i="0" dirty="0"/>
            <a:t>.</a:t>
          </a:r>
          <a:endParaRPr lang="en-US" dirty="0"/>
        </a:p>
      </dgm:t>
    </dgm:pt>
    <dgm:pt modelId="{8E5A599A-244D-423A-8230-88C23BAA8121}" type="parTrans" cxnId="{65135465-65EB-4183-9B48-C1F88262B169}">
      <dgm:prSet/>
      <dgm:spPr/>
      <dgm:t>
        <a:bodyPr/>
        <a:lstStyle/>
        <a:p>
          <a:endParaRPr lang="en-US"/>
        </a:p>
      </dgm:t>
    </dgm:pt>
    <dgm:pt modelId="{1A4E4B3E-850B-4353-97F1-4F7F167F4A1F}" type="sibTrans" cxnId="{65135465-65EB-4183-9B48-C1F88262B169}">
      <dgm:prSet/>
      <dgm:spPr/>
      <dgm:t>
        <a:bodyPr/>
        <a:lstStyle/>
        <a:p>
          <a:endParaRPr lang="en-US"/>
        </a:p>
      </dgm:t>
    </dgm:pt>
    <dgm:pt modelId="{50E295A0-488F-4DBD-8201-CFC55E469C29}" type="pres">
      <dgm:prSet presAssocID="{A8710E42-B0A1-43CC-BF0A-D51C3033AF7E}" presName="CompostProcess" presStyleCnt="0">
        <dgm:presLayoutVars>
          <dgm:dir/>
          <dgm:resizeHandles val="exact"/>
        </dgm:presLayoutVars>
      </dgm:prSet>
      <dgm:spPr/>
    </dgm:pt>
    <dgm:pt modelId="{5DD63145-2E45-4C40-A6B1-E4B974EC1378}" type="pres">
      <dgm:prSet presAssocID="{A8710E42-B0A1-43CC-BF0A-D51C3033AF7E}" presName="arrow" presStyleLbl="bgShp" presStyleIdx="0" presStyleCnt="1"/>
      <dgm:spPr/>
    </dgm:pt>
    <dgm:pt modelId="{7AF3F459-5059-4E75-B90B-E26C853C4D42}" type="pres">
      <dgm:prSet presAssocID="{A8710E42-B0A1-43CC-BF0A-D51C3033AF7E}" presName="linearProcess" presStyleCnt="0"/>
      <dgm:spPr/>
    </dgm:pt>
    <dgm:pt modelId="{32E31C7D-A9CE-48ED-ABF4-A56CD09FD328}" type="pres">
      <dgm:prSet presAssocID="{83174339-D997-4D6D-BAED-FACDD5297ACE}" presName="textNode" presStyleLbl="node1" presStyleIdx="0" presStyleCnt="6">
        <dgm:presLayoutVars>
          <dgm:bulletEnabled val="1"/>
        </dgm:presLayoutVars>
      </dgm:prSet>
      <dgm:spPr/>
    </dgm:pt>
    <dgm:pt modelId="{B7EFFABC-BC71-4F27-BAD3-A0CFA7428BA6}" type="pres">
      <dgm:prSet presAssocID="{64CFCAD7-4926-45FE-A430-5A0C1F4BDF0D}" presName="sibTrans" presStyleCnt="0"/>
      <dgm:spPr/>
    </dgm:pt>
    <dgm:pt modelId="{0AED2573-55E7-4E4D-A400-87CAE99466DD}" type="pres">
      <dgm:prSet presAssocID="{9C0CDC61-2C54-42CA-B10F-23C5BFFE8A91}" presName="textNode" presStyleLbl="node1" presStyleIdx="1" presStyleCnt="6">
        <dgm:presLayoutVars>
          <dgm:bulletEnabled val="1"/>
        </dgm:presLayoutVars>
      </dgm:prSet>
      <dgm:spPr/>
    </dgm:pt>
    <dgm:pt modelId="{FB1A88F0-B0FA-47E8-AC7F-66009125C826}" type="pres">
      <dgm:prSet presAssocID="{6C9F07FE-149C-44A1-A05E-C95AF760D2B5}" presName="sibTrans" presStyleCnt="0"/>
      <dgm:spPr/>
    </dgm:pt>
    <dgm:pt modelId="{9429B3CD-9D45-40F1-A340-48C7050DE7B8}" type="pres">
      <dgm:prSet presAssocID="{DCDCCAB8-93B7-4550-AAF4-BA2D2328CB23}" presName="textNode" presStyleLbl="node1" presStyleIdx="2" presStyleCnt="6">
        <dgm:presLayoutVars>
          <dgm:bulletEnabled val="1"/>
        </dgm:presLayoutVars>
      </dgm:prSet>
      <dgm:spPr/>
    </dgm:pt>
    <dgm:pt modelId="{9B5E8B01-C1AC-4550-822C-0D6A3BA5C05C}" type="pres">
      <dgm:prSet presAssocID="{3ED34D03-682D-4759-AC63-FC2ED5E55581}" presName="sibTrans" presStyleCnt="0"/>
      <dgm:spPr/>
    </dgm:pt>
    <dgm:pt modelId="{759E683D-9350-4177-8F74-C913800B258A}" type="pres">
      <dgm:prSet presAssocID="{11645EA4-01C2-495A-8118-A334FA8B0FB8}" presName="textNode" presStyleLbl="node1" presStyleIdx="3" presStyleCnt="6">
        <dgm:presLayoutVars>
          <dgm:bulletEnabled val="1"/>
        </dgm:presLayoutVars>
      </dgm:prSet>
      <dgm:spPr/>
    </dgm:pt>
    <dgm:pt modelId="{A3747D7D-7EE0-428F-BB82-FE97E5FD7EA6}" type="pres">
      <dgm:prSet presAssocID="{B6256427-38B5-418B-8474-A8C7D560288D}" presName="sibTrans" presStyleCnt="0"/>
      <dgm:spPr/>
    </dgm:pt>
    <dgm:pt modelId="{51FA21B8-846E-49AA-B643-12363EBF4FF3}" type="pres">
      <dgm:prSet presAssocID="{43F70AD0-EF4D-4B0F-A048-E5CEF48A0467}" presName="textNode" presStyleLbl="node1" presStyleIdx="4" presStyleCnt="6">
        <dgm:presLayoutVars>
          <dgm:bulletEnabled val="1"/>
        </dgm:presLayoutVars>
      </dgm:prSet>
      <dgm:spPr/>
    </dgm:pt>
    <dgm:pt modelId="{7990E755-5273-4582-B59E-0C0E7AAED026}" type="pres">
      <dgm:prSet presAssocID="{29309CE9-B7C1-4E05-A796-041D2891AE86}" presName="sibTrans" presStyleCnt="0"/>
      <dgm:spPr/>
    </dgm:pt>
    <dgm:pt modelId="{74A72841-53E5-41D0-9730-9F41038A1948}" type="pres">
      <dgm:prSet presAssocID="{7EC1EFE3-0992-4582-B7F9-68D7C72CB147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A368F200-F228-47AE-B5C0-BBAD6028ED87}" srcId="{A8710E42-B0A1-43CC-BF0A-D51C3033AF7E}" destId="{43F70AD0-EF4D-4B0F-A048-E5CEF48A0467}" srcOrd="4" destOrd="0" parTransId="{6E767FDB-AF26-471B-8BC0-3A4E1A0DDAF6}" sibTransId="{29309CE9-B7C1-4E05-A796-041D2891AE86}"/>
    <dgm:cxn modelId="{0EA0E71A-DE63-46DC-8266-13A28268985E}" srcId="{A8710E42-B0A1-43CC-BF0A-D51C3033AF7E}" destId="{9C0CDC61-2C54-42CA-B10F-23C5BFFE8A91}" srcOrd="1" destOrd="0" parTransId="{10FF5197-90BC-4944-8501-2DB8FF5BB513}" sibTransId="{6C9F07FE-149C-44A1-A05E-C95AF760D2B5}"/>
    <dgm:cxn modelId="{A63F2C1F-46AD-4FD7-9950-43AA7372EB87}" srcId="{A8710E42-B0A1-43CC-BF0A-D51C3033AF7E}" destId="{83174339-D997-4D6D-BAED-FACDD5297ACE}" srcOrd="0" destOrd="0" parTransId="{DF70523A-162A-480B-858D-863DCCD6A16F}" sibTransId="{64CFCAD7-4926-45FE-A430-5A0C1F4BDF0D}"/>
    <dgm:cxn modelId="{7369A326-04B3-4431-BE2A-ACD7F6F6AC6F}" type="presOf" srcId="{A8710E42-B0A1-43CC-BF0A-D51C3033AF7E}" destId="{50E295A0-488F-4DBD-8201-CFC55E469C29}" srcOrd="0" destOrd="0" presId="urn:microsoft.com/office/officeart/2005/8/layout/hProcess9"/>
    <dgm:cxn modelId="{9195715C-FD43-44B3-8DF7-5B742EB904C7}" type="presOf" srcId="{DCDCCAB8-93B7-4550-AAF4-BA2D2328CB23}" destId="{9429B3CD-9D45-40F1-A340-48C7050DE7B8}" srcOrd="0" destOrd="0" presId="urn:microsoft.com/office/officeart/2005/8/layout/hProcess9"/>
    <dgm:cxn modelId="{65135465-65EB-4183-9B48-C1F88262B169}" srcId="{A8710E42-B0A1-43CC-BF0A-D51C3033AF7E}" destId="{7EC1EFE3-0992-4582-B7F9-68D7C72CB147}" srcOrd="5" destOrd="0" parTransId="{8E5A599A-244D-423A-8230-88C23BAA8121}" sibTransId="{1A4E4B3E-850B-4353-97F1-4F7F167F4A1F}"/>
    <dgm:cxn modelId="{650F2155-F47D-4022-8D0B-1443F5900488}" type="presOf" srcId="{9C0CDC61-2C54-42CA-B10F-23C5BFFE8A91}" destId="{0AED2573-55E7-4E4D-A400-87CAE99466DD}" srcOrd="0" destOrd="0" presId="urn:microsoft.com/office/officeart/2005/8/layout/hProcess9"/>
    <dgm:cxn modelId="{B2EA867C-E7F5-4111-8F55-C92F421BAD8C}" type="presOf" srcId="{11645EA4-01C2-495A-8118-A334FA8B0FB8}" destId="{759E683D-9350-4177-8F74-C913800B258A}" srcOrd="0" destOrd="0" presId="urn:microsoft.com/office/officeart/2005/8/layout/hProcess9"/>
    <dgm:cxn modelId="{FC0CFF7F-3E89-4AF1-A317-CED32A853385}" type="presOf" srcId="{7EC1EFE3-0992-4582-B7F9-68D7C72CB147}" destId="{74A72841-53E5-41D0-9730-9F41038A1948}" srcOrd="0" destOrd="0" presId="urn:microsoft.com/office/officeart/2005/8/layout/hProcess9"/>
    <dgm:cxn modelId="{8B71C084-6DED-4864-857D-D705EF23A714}" type="presOf" srcId="{43F70AD0-EF4D-4B0F-A048-E5CEF48A0467}" destId="{51FA21B8-846E-49AA-B643-12363EBF4FF3}" srcOrd="0" destOrd="0" presId="urn:microsoft.com/office/officeart/2005/8/layout/hProcess9"/>
    <dgm:cxn modelId="{31E46185-1339-4771-B0A1-F95E7FAC02EF}" srcId="{A8710E42-B0A1-43CC-BF0A-D51C3033AF7E}" destId="{11645EA4-01C2-495A-8118-A334FA8B0FB8}" srcOrd="3" destOrd="0" parTransId="{F016B3C7-F1B3-4D5E-A832-1238A3CC0AB4}" sibTransId="{B6256427-38B5-418B-8474-A8C7D560288D}"/>
    <dgm:cxn modelId="{C2B323AB-DE38-4F4F-A04A-00AD31D86FC8}" type="presOf" srcId="{83174339-D997-4D6D-BAED-FACDD5297ACE}" destId="{32E31C7D-A9CE-48ED-ABF4-A56CD09FD328}" srcOrd="0" destOrd="0" presId="urn:microsoft.com/office/officeart/2005/8/layout/hProcess9"/>
    <dgm:cxn modelId="{7C6647AE-7F14-4CF3-B400-8F318C4DA477}" srcId="{A8710E42-B0A1-43CC-BF0A-D51C3033AF7E}" destId="{DCDCCAB8-93B7-4550-AAF4-BA2D2328CB23}" srcOrd="2" destOrd="0" parTransId="{50FFE56E-BA67-40C6-93DE-DA9DC154A7BD}" sibTransId="{3ED34D03-682D-4759-AC63-FC2ED5E55581}"/>
    <dgm:cxn modelId="{2B532DAE-6586-4E33-B736-9AA5A183C680}" type="presParOf" srcId="{50E295A0-488F-4DBD-8201-CFC55E469C29}" destId="{5DD63145-2E45-4C40-A6B1-E4B974EC1378}" srcOrd="0" destOrd="0" presId="urn:microsoft.com/office/officeart/2005/8/layout/hProcess9"/>
    <dgm:cxn modelId="{25E74B4B-4854-4EC3-90B4-B9D0610BC8A6}" type="presParOf" srcId="{50E295A0-488F-4DBD-8201-CFC55E469C29}" destId="{7AF3F459-5059-4E75-B90B-E26C853C4D42}" srcOrd="1" destOrd="0" presId="urn:microsoft.com/office/officeart/2005/8/layout/hProcess9"/>
    <dgm:cxn modelId="{FC6BD35D-C8BF-4EAD-9DB1-E90F945B1496}" type="presParOf" srcId="{7AF3F459-5059-4E75-B90B-E26C853C4D42}" destId="{32E31C7D-A9CE-48ED-ABF4-A56CD09FD328}" srcOrd="0" destOrd="0" presId="urn:microsoft.com/office/officeart/2005/8/layout/hProcess9"/>
    <dgm:cxn modelId="{7D67FB76-D53B-42E3-B5D0-88E6D73363C3}" type="presParOf" srcId="{7AF3F459-5059-4E75-B90B-E26C853C4D42}" destId="{B7EFFABC-BC71-4F27-BAD3-A0CFA7428BA6}" srcOrd="1" destOrd="0" presId="urn:microsoft.com/office/officeart/2005/8/layout/hProcess9"/>
    <dgm:cxn modelId="{2D00F0E4-FD51-4F9C-9FE1-AB9B2114B30E}" type="presParOf" srcId="{7AF3F459-5059-4E75-B90B-E26C853C4D42}" destId="{0AED2573-55E7-4E4D-A400-87CAE99466DD}" srcOrd="2" destOrd="0" presId="urn:microsoft.com/office/officeart/2005/8/layout/hProcess9"/>
    <dgm:cxn modelId="{1A806F17-5CB1-4F68-83D3-0BBC097CAD00}" type="presParOf" srcId="{7AF3F459-5059-4E75-B90B-E26C853C4D42}" destId="{FB1A88F0-B0FA-47E8-AC7F-66009125C826}" srcOrd="3" destOrd="0" presId="urn:microsoft.com/office/officeart/2005/8/layout/hProcess9"/>
    <dgm:cxn modelId="{22341548-8BA1-4A2F-86B7-8068878879E3}" type="presParOf" srcId="{7AF3F459-5059-4E75-B90B-E26C853C4D42}" destId="{9429B3CD-9D45-40F1-A340-48C7050DE7B8}" srcOrd="4" destOrd="0" presId="urn:microsoft.com/office/officeart/2005/8/layout/hProcess9"/>
    <dgm:cxn modelId="{38515E2C-3640-405E-8D89-D7C93BF609B8}" type="presParOf" srcId="{7AF3F459-5059-4E75-B90B-E26C853C4D42}" destId="{9B5E8B01-C1AC-4550-822C-0D6A3BA5C05C}" srcOrd="5" destOrd="0" presId="urn:microsoft.com/office/officeart/2005/8/layout/hProcess9"/>
    <dgm:cxn modelId="{65495C21-B989-4D4D-BBE0-BCA54CBC1903}" type="presParOf" srcId="{7AF3F459-5059-4E75-B90B-E26C853C4D42}" destId="{759E683D-9350-4177-8F74-C913800B258A}" srcOrd="6" destOrd="0" presId="urn:microsoft.com/office/officeart/2005/8/layout/hProcess9"/>
    <dgm:cxn modelId="{7F9FF78E-3055-4566-AF8D-4D7A1CC768DE}" type="presParOf" srcId="{7AF3F459-5059-4E75-B90B-E26C853C4D42}" destId="{A3747D7D-7EE0-428F-BB82-FE97E5FD7EA6}" srcOrd="7" destOrd="0" presId="urn:microsoft.com/office/officeart/2005/8/layout/hProcess9"/>
    <dgm:cxn modelId="{BBF8B2BF-143B-4F3D-8B87-BDF6A2F5B5BC}" type="presParOf" srcId="{7AF3F459-5059-4E75-B90B-E26C853C4D42}" destId="{51FA21B8-846E-49AA-B643-12363EBF4FF3}" srcOrd="8" destOrd="0" presId="urn:microsoft.com/office/officeart/2005/8/layout/hProcess9"/>
    <dgm:cxn modelId="{17C0DC76-8257-49F6-9BF1-5C3E23B57A02}" type="presParOf" srcId="{7AF3F459-5059-4E75-B90B-E26C853C4D42}" destId="{7990E755-5273-4582-B59E-0C0E7AAED026}" srcOrd="9" destOrd="0" presId="urn:microsoft.com/office/officeart/2005/8/layout/hProcess9"/>
    <dgm:cxn modelId="{7A94A2B6-3CC7-4B21-85E2-B4FBC80F4C1E}" type="presParOf" srcId="{7AF3F459-5059-4E75-B90B-E26C853C4D42}" destId="{74A72841-53E5-41D0-9730-9F41038A194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D63145-2E45-4C40-A6B1-E4B974EC1378}">
      <dsp:nvSpPr>
        <dsp:cNvPr id="0" name=""/>
        <dsp:cNvSpPr/>
      </dsp:nvSpPr>
      <dsp:spPr>
        <a:xfrm>
          <a:off x="900007" y="0"/>
          <a:ext cx="10200089" cy="380568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31C7D-A9CE-48ED-ABF4-A56CD09FD328}">
      <dsp:nvSpPr>
        <dsp:cNvPr id="0" name=""/>
        <dsp:cNvSpPr/>
      </dsp:nvSpPr>
      <dsp:spPr>
        <a:xfrm>
          <a:off x="3295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i="0" kern="1200" dirty="0"/>
            <a:t>1. Open VS Code</a:t>
          </a:r>
          <a:r>
            <a:rPr lang="en-US" sz="1500" b="0" i="0" kern="1200" dirty="0"/>
            <a:t> &gt; </a:t>
          </a:r>
          <a:r>
            <a:rPr lang="en-US" sz="1500" b="1" i="0" kern="1200" dirty="0"/>
            <a:t>Go to File</a:t>
          </a:r>
          <a:r>
            <a:rPr lang="en-US" sz="1500" b="0" i="0" kern="1200" dirty="0"/>
            <a:t> &gt; </a:t>
          </a:r>
          <a:r>
            <a:rPr lang="en-US" sz="1500" b="1" i="0" kern="1200" dirty="0"/>
            <a:t>New File</a:t>
          </a:r>
          <a:r>
            <a:rPr lang="en-US" sz="1500" b="0" i="0" kern="1200" dirty="0"/>
            <a:t> &gt; </a:t>
          </a:r>
          <a:r>
            <a:rPr lang="en-US" sz="1500" b="1" i="0" kern="1200" dirty="0"/>
            <a:t>Save it with .html extension</a:t>
          </a:r>
          <a:r>
            <a:rPr lang="en-US" sz="1500" b="0" i="0" kern="1200" dirty="0"/>
            <a:t>. For example, main.html.</a:t>
          </a:r>
          <a:endParaRPr lang="en-US" sz="1500" kern="1200" dirty="0"/>
        </a:p>
      </dsp:txBody>
      <dsp:txXfrm>
        <a:off x="77606" y="1216015"/>
        <a:ext cx="1770340" cy="1373650"/>
      </dsp:txXfrm>
    </dsp:sp>
    <dsp:sp modelId="{0AED2573-55E7-4E4D-A400-87CAE99466DD}">
      <dsp:nvSpPr>
        <dsp:cNvPr id="0" name=""/>
        <dsp:cNvSpPr/>
      </dsp:nvSpPr>
      <dsp:spPr>
        <a:xfrm>
          <a:off x="2018206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2. Copy above doctype (minimum valid HTML code) and save it in the file.</a:t>
          </a:r>
          <a:endParaRPr lang="en-US" sz="1500" kern="1200" dirty="0"/>
        </a:p>
      </dsp:txBody>
      <dsp:txXfrm>
        <a:off x="2092517" y="1216015"/>
        <a:ext cx="1770340" cy="1373650"/>
      </dsp:txXfrm>
    </dsp:sp>
    <dsp:sp modelId="{9429B3CD-9D45-40F1-A340-48C7050DE7B8}">
      <dsp:nvSpPr>
        <dsp:cNvPr id="0" name=""/>
        <dsp:cNvSpPr/>
      </dsp:nvSpPr>
      <dsp:spPr>
        <a:xfrm>
          <a:off x="4033116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3. C</a:t>
          </a:r>
          <a:r>
            <a:rPr lang="en-US" sz="1500" b="0" i="0" kern="1200" dirty="0"/>
            <a:t>reate a JS file, write the following JS code and save it with </a:t>
          </a:r>
          <a:r>
            <a:rPr lang="en-US" sz="1500" b="1" i="0" kern="1200" dirty="0"/>
            <a:t>.</a:t>
          </a:r>
          <a:r>
            <a:rPr lang="en-US" sz="1500" b="1" i="0" kern="1200" dirty="0" err="1"/>
            <a:t>js</a:t>
          </a:r>
          <a:r>
            <a:rPr lang="en-US" sz="1500" b="0" i="0" kern="1200" dirty="0"/>
            <a:t> extension like main.js. </a:t>
          </a:r>
          <a:endParaRPr lang="en-US" sz="1500" kern="1200" dirty="0"/>
        </a:p>
      </dsp:txBody>
      <dsp:txXfrm>
        <a:off x="4107427" y="1216015"/>
        <a:ext cx="1770340" cy="1373650"/>
      </dsp:txXfrm>
    </dsp:sp>
    <dsp:sp modelId="{759E683D-9350-4177-8F74-C913800B258A}">
      <dsp:nvSpPr>
        <dsp:cNvPr id="0" name=""/>
        <dsp:cNvSpPr/>
      </dsp:nvSpPr>
      <dsp:spPr>
        <a:xfrm>
          <a:off x="6048026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4. </a:t>
          </a:r>
          <a:r>
            <a:rPr lang="en-US" sz="1500" b="0" i="0" kern="1200" dirty="0"/>
            <a:t>From inside the HTML file, it need to link the  file to use it. It can achieve that by adding the following code in main.html.</a:t>
          </a:r>
          <a:endParaRPr lang="en-US" sz="1500" kern="1200" dirty="0"/>
        </a:p>
      </dsp:txBody>
      <dsp:txXfrm>
        <a:off x="6122337" y="1216015"/>
        <a:ext cx="1770340" cy="1373650"/>
      </dsp:txXfrm>
    </dsp:sp>
    <dsp:sp modelId="{51FA21B8-846E-49AA-B643-12363EBF4FF3}">
      <dsp:nvSpPr>
        <dsp:cNvPr id="0" name=""/>
        <dsp:cNvSpPr/>
      </dsp:nvSpPr>
      <dsp:spPr>
        <a:xfrm>
          <a:off x="8062936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5. </a:t>
          </a:r>
          <a:r>
            <a:rPr lang="en-US" sz="1500" b="0" i="0" kern="1200" dirty="0"/>
            <a:t>Open the main.html file using a browser like Chrome.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8137247" y="1216015"/>
        <a:ext cx="1770340" cy="1373650"/>
      </dsp:txXfrm>
    </dsp:sp>
    <dsp:sp modelId="{74A72841-53E5-41D0-9730-9F41038A1948}">
      <dsp:nvSpPr>
        <dsp:cNvPr id="0" name=""/>
        <dsp:cNvSpPr/>
      </dsp:nvSpPr>
      <dsp:spPr>
        <a:xfrm>
          <a:off x="10077846" y="1141704"/>
          <a:ext cx="1918962" cy="15222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6. </a:t>
          </a:r>
          <a:r>
            <a:rPr lang="en-US" sz="1500" b="0" i="0" kern="1200" dirty="0"/>
            <a:t>To check if JS code ran or not, </a:t>
          </a:r>
          <a:r>
            <a:rPr lang="en-US" sz="1500" b="1" i="0" kern="1200" dirty="0"/>
            <a:t>Right click on the web page &gt; Inspect</a:t>
          </a:r>
          <a:r>
            <a:rPr lang="en-US" sz="1500" b="0" i="0" kern="1200" dirty="0"/>
            <a:t> &gt; </a:t>
          </a:r>
          <a:r>
            <a:rPr lang="en-US" sz="1500" b="1" i="0" kern="1200" dirty="0"/>
            <a:t>Choose console tab</a:t>
          </a:r>
          <a:r>
            <a:rPr lang="en-US" sz="1500" b="0" i="0" kern="1200" dirty="0"/>
            <a:t>.</a:t>
          </a:r>
          <a:endParaRPr lang="en-US" sz="1500" kern="1200" dirty="0"/>
        </a:p>
      </dsp:txBody>
      <dsp:txXfrm>
        <a:off x="10152157" y="1216015"/>
        <a:ext cx="1770340" cy="1373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33ACB5-A777-47BA-8AF4-AC7360D3461B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C7670-970B-4E5C-9BCA-4E92C0D4DF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905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D1AE9-FAAA-4BA4-AFB3-AAEA0090C584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98C97-82EF-4618-929A-80D9147DD6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5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559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66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63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01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54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04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57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957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786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9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839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252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803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625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9205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124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304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356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096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54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83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944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60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897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6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945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8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16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84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98C97-82EF-4618-929A-80D9147DD63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44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328560" y="659329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 </a:t>
            </a:r>
          </a:p>
        </p:txBody>
      </p:sp>
    </p:spTree>
  </p:cSld>
  <p:clrMapOvr>
    <a:masterClrMapping/>
  </p:clrMapOvr>
  <p:transition>
    <p:comb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comb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comb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pn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95" y="6350"/>
            <a:ext cx="12212955" cy="63246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648071" y="3087921"/>
            <a:ext cx="112036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en-US" altLang="zh-CN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Decision Making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5" y="6350"/>
            <a:ext cx="6796405" cy="3121025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95" y="4801870"/>
            <a:ext cx="12178030" cy="20281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849796" y="328116"/>
            <a:ext cx="453778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Strict Not Equal to Operator</a:t>
            </a:r>
          </a:p>
        </p:txBody>
      </p:sp>
      <p:pic>
        <p:nvPicPr>
          <p:cNvPr id="67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508" y="1834957"/>
            <a:ext cx="6119689" cy="36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/>
          <p:cNvGrpSpPr/>
          <p:nvPr/>
        </p:nvGrpSpPr>
        <p:grpSpPr>
          <a:xfrm>
            <a:off x="7032552" y="1773084"/>
            <a:ext cx="4036763" cy="3549019"/>
            <a:chOff x="7172738" y="1876570"/>
            <a:chExt cx="4037417" cy="3549594"/>
          </a:xfrm>
          <a:solidFill>
            <a:srgbClr val="7030A0"/>
          </a:solidFill>
        </p:grpSpPr>
        <p:sp>
          <p:nvSpPr>
            <p:cNvPr id="70" name="圆角矩形 69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!==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evaluates to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the operands are strictly not equal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3" name="椭圆 72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8" name="椭圆 77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圆角矩形 79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248541" y="3197459"/>
            <a:ext cx="3697626" cy="1848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678DD"/>
                </a:solidFill>
                <a:latin typeface="Arial Unicode MS"/>
                <a:ea typeface="Droid Sans Mono"/>
              </a:rPr>
              <a:t>const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a 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, b 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'hello’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D3D3D3"/>
              </a:solidFill>
              <a:latin typeface="Arial Unicode MS"/>
              <a:ea typeface="Droid Sa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.log(a !==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false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</a:t>
            </a: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.log(a !==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'2'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</a:t>
            </a: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.log(b !==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'Hello'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  <a:r>
              <a:rPr lang="en-US" altLang="en-US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00FBACE-F471-5B1C-3116-8B909F236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8AA3E8-8BE6-B9F6-B1BA-F185F8E0B0E9}"/>
              </a:ext>
            </a:extLst>
          </p:cNvPr>
          <p:cNvSpPr txBox="1"/>
          <p:nvPr/>
        </p:nvSpPr>
        <p:spPr>
          <a:xfrm>
            <a:off x="1712084" y="2676581"/>
            <a:ext cx="4456055" cy="1464231"/>
          </a:xfrm>
          <a:prstGeom prst="wedgeRoundRectCallout">
            <a:avLst>
              <a:gd name="adj1" fmla="val 69770"/>
              <a:gd name="adj2" fmla="val -71309"/>
              <a:gd name="adj3" fmla="val 16667"/>
            </a:avLst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Note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: In the above example,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2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!==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 '2'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gives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. It's because their types are different even though they have the same value.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071490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16655" y="1325085"/>
            <a:ext cx="2031919" cy="2031919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3739">
                  <a:srgbClr val="C69135"/>
                </a:gs>
                <a:gs pos="30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613954" y="2024174"/>
            <a:ext cx="836131" cy="634062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5277575" y="3769821"/>
            <a:ext cx="158254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</a:rPr>
              <a:t>PART 03</a:t>
            </a:r>
          </a:p>
        </p:txBody>
      </p:sp>
      <p:grpSp>
        <p:nvGrpSpPr>
          <p:cNvPr id="42" name="组合 41"/>
          <p:cNvGrpSpPr/>
          <p:nvPr/>
        </p:nvGrpSpPr>
        <p:grpSpPr>
          <a:xfrm flipH="1">
            <a:off x="-23089" y="4522010"/>
            <a:ext cx="4031795" cy="2198117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7915545" y="4458029"/>
            <a:ext cx="4300744" cy="2276153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圆角矩形 47"/>
          <p:cNvSpPr/>
          <p:nvPr/>
        </p:nvSpPr>
        <p:spPr>
          <a:xfrm>
            <a:off x="4109008" y="4300220"/>
            <a:ext cx="3931493" cy="628291"/>
          </a:xfrm>
          <a:prstGeom prst="roundRect">
            <a:avLst>
              <a:gd name="adj" fmla="val 50000"/>
            </a:avLst>
          </a:prstGeom>
          <a:gradFill>
            <a:gsLst>
              <a:gs pos="68306">
                <a:srgbClr val="C69135"/>
              </a:gs>
              <a:gs pos="308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sp>
        <p:nvSpPr>
          <p:cNvPr id="29" name="Rectangle 49"/>
          <p:cNvSpPr/>
          <p:nvPr/>
        </p:nvSpPr>
        <p:spPr>
          <a:xfrm>
            <a:off x="4109008" y="4322025"/>
            <a:ext cx="3931493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Logical Operator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48" grpId="0" bldLvl="0" animBg="1"/>
      <p:bldP spid="2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170813" y="279476"/>
            <a:ext cx="384336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Logical Operators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569072" y="1709833"/>
            <a:ext cx="1135752" cy="1135752"/>
            <a:chOff x="1677608" y="2996952"/>
            <a:chExt cx="1395643" cy="1395643"/>
          </a:xfrm>
        </p:grpSpPr>
        <p:sp>
          <p:nvSpPr>
            <p:cNvPr id="28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29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9173">
                  <a:srgbClr val="C69135"/>
                </a:gs>
                <a:gs pos="321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925407" y="2086554"/>
            <a:ext cx="423081" cy="390095"/>
            <a:chOff x="7339246" y="1487600"/>
            <a:chExt cx="423150" cy="390158"/>
          </a:xfrm>
        </p:grpSpPr>
        <p:sp>
          <p:nvSpPr>
            <p:cNvPr id="31" name="Freeform 364"/>
            <p:cNvSpPr/>
            <p:nvPr/>
          </p:nvSpPr>
          <p:spPr bwMode="auto">
            <a:xfrm>
              <a:off x="7339246" y="1689008"/>
              <a:ext cx="423150" cy="188750"/>
            </a:xfrm>
            <a:custGeom>
              <a:avLst/>
              <a:gdLst>
                <a:gd name="T0" fmla="*/ 222 w 262"/>
                <a:gd name="T1" fmla="*/ 18 h 94"/>
                <a:gd name="T2" fmla="*/ 205 w 262"/>
                <a:gd name="T3" fmla="*/ 18 h 94"/>
                <a:gd name="T4" fmla="*/ 205 w 262"/>
                <a:gd name="T5" fmla="*/ 0 h 94"/>
                <a:gd name="T6" fmla="*/ 57 w 262"/>
                <a:gd name="T7" fmla="*/ 0 h 94"/>
                <a:gd name="T8" fmla="*/ 57 w 262"/>
                <a:gd name="T9" fmla="*/ 18 h 94"/>
                <a:gd name="T10" fmla="*/ 40 w 262"/>
                <a:gd name="T11" fmla="*/ 18 h 94"/>
                <a:gd name="T12" fmla="*/ 40 w 262"/>
                <a:gd name="T13" fmla="*/ 0 h 94"/>
                <a:gd name="T14" fmla="*/ 0 w 262"/>
                <a:gd name="T15" fmla="*/ 0 h 94"/>
                <a:gd name="T16" fmla="*/ 0 w 262"/>
                <a:gd name="T17" fmla="*/ 83 h 94"/>
                <a:gd name="T18" fmla="*/ 11 w 262"/>
                <a:gd name="T19" fmla="*/ 94 h 94"/>
                <a:gd name="T20" fmla="*/ 251 w 262"/>
                <a:gd name="T21" fmla="*/ 94 h 94"/>
                <a:gd name="T22" fmla="*/ 262 w 262"/>
                <a:gd name="T23" fmla="*/ 83 h 94"/>
                <a:gd name="T24" fmla="*/ 262 w 262"/>
                <a:gd name="T25" fmla="*/ 0 h 94"/>
                <a:gd name="T26" fmla="*/ 222 w 262"/>
                <a:gd name="T27" fmla="*/ 0 h 94"/>
                <a:gd name="T28" fmla="*/ 222 w 262"/>
                <a:gd name="T29" fmla="*/ 1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94">
                  <a:moveTo>
                    <a:pt x="222" y="18"/>
                  </a:moveTo>
                  <a:cubicBezTo>
                    <a:pt x="205" y="18"/>
                    <a:pt x="205" y="18"/>
                    <a:pt x="205" y="1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18"/>
                    <a:pt x="57" y="18"/>
                    <a:pt x="57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8" y="94"/>
                    <a:pt x="262" y="89"/>
                    <a:pt x="262" y="83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222" y="0"/>
                    <a:pt x="222" y="0"/>
                    <a:pt x="222" y="0"/>
                  </a:cubicBezTo>
                  <a:lnTo>
                    <a:pt x="222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65"/>
            <p:cNvSpPr/>
            <p:nvPr/>
          </p:nvSpPr>
          <p:spPr bwMode="auto">
            <a:xfrm>
              <a:off x="7339246" y="1552399"/>
              <a:ext cx="423150" cy="128060"/>
            </a:xfrm>
            <a:custGeom>
              <a:avLst/>
              <a:gdLst>
                <a:gd name="T0" fmla="*/ 251 w 262"/>
                <a:gd name="T1" fmla="*/ 0 h 45"/>
                <a:gd name="T2" fmla="*/ 11 w 262"/>
                <a:gd name="T3" fmla="*/ 0 h 45"/>
                <a:gd name="T4" fmla="*/ 0 w 262"/>
                <a:gd name="T5" fmla="*/ 11 h 45"/>
                <a:gd name="T6" fmla="*/ 0 w 262"/>
                <a:gd name="T7" fmla="*/ 45 h 45"/>
                <a:gd name="T8" fmla="*/ 40 w 262"/>
                <a:gd name="T9" fmla="*/ 45 h 45"/>
                <a:gd name="T10" fmla="*/ 40 w 262"/>
                <a:gd name="T11" fmla="*/ 34 h 45"/>
                <a:gd name="T12" fmla="*/ 57 w 262"/>
                <a:gd name="T13" fmla="*/ 34 h 45"/>
                <a:gd name="T14" fmla="*/ 57 w 262"/>
                <a:gd name="T15" fmla="*/ 45 h 45"/>
                <a:gd name="T16" fmla="*/ 205 w 262"/>
                <a:gd name="T17" fmla="*/ 45 h 45"/>
                <a:gd name="T18" fmla="*/ 205 w 262"/>
                <a:gd name="T19" fmla="*/ 34 h 45"/>
                <a:gd name="T20" fmla="*/ 222 w 262"/>
                <a:gd name="T21" fmla="*/ 34 h 45"/>
                <a:gd name="T22" fmla="*/ 222 w 262"/>
                <a:gd name="T23" fmla="*/ 45 h 45"/>
                <a:gd name="T24" fmla="*/ 262 w 262"/>
                <a:gd name="T25" fmla="*/ 45 h 45"/>
                <a:gd name="T26" fmla="*/ 262 w 262"/>
                <a:gd name="T27" fmla="*/ 11 h 45"/>
                <a:gd name="T28" fmla="*/ 251 w 262"/>
                <a:gd name="T2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45">
                  <a:moveTo>
                    <a:pt x="25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205" y="45"/>
                    <a:pt x="205" y="45"/>
                    <a:pt x="205" y="45"/>
                  </a:cubicBezTo>
                  <a:cubicBezTo>
                    <a:pt x="205" y="34"/>
                    <a:pt x="205" y="34"/>
                    <a:pt x="205" y="34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45"/>
                    <a:pt x="222" y="45"/>
                    <a:pt x="2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2" y="5"/>
                    <a:pt x="258" y="0"/>
                    <a:pt x="2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66"/>
            <p:cNvSpPr/>
            <p:nvPr/>
          </p:nvSpPr>
          <p:spPr bwMode="auto">
            <a:xfrm>
              <a:off x="7443155" y="1487600"/>
              <a:ext cx="215332" cy="79403"/>
            </a:xfrm>
            <a:custGeom>
              <a:avLst/>
              <a:gdLst>
                <a:gd name="T0" fmla="*/ 132 w 132"/>
                <a:gd name="T1" fmla="*/ 63 h 63"/>
                <a:gd name="T2" fmla="*/ 115 w 132"/>
                <a:gd name="T3" fmla="*/ 63 h 63"/>
                <a:gd name="T4" fmla="*/ 115 w 132"/>
                <a:gd name="T5" fmla="*/ 20 h 63"/>
                <a:gd name="T6" fmla="*/ 112 w 132"/>
                <a:gd name="T7" fmla="*/ 17 h 63"/>
                <a:gd name="T8" fmla="*/ 20 w 132"/>
                <a:gd name="T9" fmla="*/ 17 h 63"/>
                <a:gd name="T10" fmla="*/ 18 w 132"/>
                <a:gd name="T11" fmla="*/ 20 h 63"/>
                <a:gd name="T12" fmla="*/ 18 w 132"/>
                <a:gd name="T13" fmla="*/ 63 h 63"/>
                <a:gd name="T14" fmla="*/ 0 w 132"/>
                <a:gd name="T15" fmla="*/ 63 h 63"/>
                <a:gd name="T16" fmla="*/ 0 w 132"/>
                <a:gd name="T17" fmla="*/ 20 h 63"/>
                <a:gd name="T18" fmla="*/ 20 w 132"/>
                <a:gd name="T19" fmla="*/ 0 h 63"/>
                <a:gd name="T20" fmla="*/ 112 w 132"/>
                <a:gd name="T21" fmla="*/ 0 h 63"/>
                <a:gd name="T22" fmla="*/ 132 w 132"/>
                <a:gd name="T23" fmla="*/ 20 h 63"/>
                <a:gd name="T24" fmla="*/ 132 w 132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63">
                  <a:moveTo>
                    <a:pt x="132" y="63"/>
                  </a:moveTo>
                  <a:cubicBezTo>
                    <a:pt x="115" y="63"/>
                    <a:pt x="115" y="63"/>
                    <a:pt x="115" y="63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18"/>
                    <a:pt x="114" y="17"/>
                    <a:pt x="112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7"/>
                    <a:pt x="18" y="18"/>
                    <a:pt x="18" y="20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23" y="0"/>
                    <a:pt x="132" y="9"/>
                    <a:pt x="132" y="20"/>
                  </a:cubicBezTo>
                  <a:lnTo>
                    <a:pt x="132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80794" y="3077764"/>
            <a:ext cx="1656209" cy="866525"/>
            <a:chOff x="2496894" y="3984275"/>
            <a:chExt cx="1656477" cy="866665"/>
          </a:xfrm>
        </p:grpSpPr>
        <p:grpSp>
          <p:nvGrpSpPr>
            <p:cNvPr id="35" name="组合 34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40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99205" y="3984275"/>
              <a:ext cx="1333743" cy="803469"/>
              <a:chOff x="4271689" y="1207551"/>
              <a:chExt cx="1333743" cy="803469"/>
            </a:xfrm>
          </p:grpSpPr>
          <p:sp>
            <p:nvSpPr>
              <p:cNvPr id="38" name="文本框 30"/>
              <p:cNvSpPr txBox="1"/>
              <p:nvPr/>
            </p:nvSpPr>
            <p:spPr>
              <a:xfrm>
                <a:off x="4283968" y="1207551"/>
                <a:ext cx="1276564" cy="36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1DF97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AND</a:t>
                </a:r>
                <a:endParaRPr lang="zh-CN" altLang="en-US" b="1" dirty="0">
                  <a:solidFill>
                    <a:srgbClr val="F1DF97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9" name="文本框 31"/>
              <p:cNvSpPr txBox="1"/>
              <p:nvPr/>
            </p:nvSpPr>
            <p:spPr>
              <a:xfrm>
                <a:off x="4271689" y="1504967"/>
                <a:ext cx="1333743" cy="506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F1DF97"/>
                    </a:solidFill>
                    <a:effectLst/>
                  </a:rPr>
                  <a:t>&amp;&amp;</a:t>
                </a:r>
              </a:p>
            </p:txBody>
          </p:sp>
        </p:grpSp>
        <p:sp>
          <p:nvSpPr>
            <p:cNvPr id="37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F1DF97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>
                <a:solidFill>
                  <a:srgbClr val="F1DF97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520629" y="1746808"/>
            <a:ext cx="1135752" cy="1135752"/>
            <a:chOff x="1677608" y="2996952"/>
            <a:chExt cx="1395643" cy="1395643"/>
          </a:xfrm>
        </p:grpSpPr>
        <p:sp>
          <p:nvSpPr>
            <p:cNvPr id="43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44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9179">
                  <a:srgbClr val="C69135"/>
                </a:gs>
                <a:gs pos="330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867227" y="2102154"/>
            <a:ext cx="448781" cy="456938"/>
            <a:chOff x="2000378" y="1974523"/>
            <a:chExt cx="576064" cy="586534"/>
          </a:xfrm>
        </p:grpSpPr>
        <p:sp>
          <p:nvSpPr>
            <p:cNvPr id="46" name="Freeform 562"/>
            <p:cNvSpPr>
              <a:spLocks noEditPoints="1"/>
            </p:cNvSpPr>
            <p:nvPr/>
          </p:nvSpPr>
          <p:spPr bwMode="auto">
            <a:xfrm>
              <a:off x="2000378" y="1974523"/>
              <a:ext cx="576064" cy="504844"/>
            </a:xfrm>
            <a:custGeom>
              <a:avLst/>
              <a:gdLst>
                <a:gd name="T0" fmla="*/ 182 w 233"/>
                <a:gd name="T1" fmla="*/ 7 h 204"/>
                <a:gd name="T2" fmla="*/ 183 w 233"/>
                <a:gd name="T3" fmla="*/ 0 h 204"/>
                <a:gd name="T4" fmla="*/ 116 w 233"/>
                <a:gd name="T5" fmla="*/ 0 h 204"/>
                <a:gd name="T6" fmla="*/ 50 w 233"/>
                <a:gd name="T7" fmla="*/ 0 h 204"/>
                <a:gd name="T8" fmla="*/ 50 w 233"/>
                <a:gd name="T9" fmla="*/ 7 h 204"/>
                <a:gd name="T10" fmla="*/ 0 w 233"/>
                <a:gd name="T11" fmla="*/ 7 h 204"/>
                <a:gd name="T12" fmla="*/ 0 w 233"/>
                <a:gd name="T13" fmla="*/ 14 h 204"/>
                <a:gd name="T14" fmla="*/ 31 w 233"/>
                <a:gd name="T15" fmla="*/ 95 h 204"/>
                <a:gd name="T16" fmla="*/ 86 w 233"/>
                <a:gd name="T17" fmla="*/ 131 h 204"/>
                <a:gd name="T18" fmla="*/ 100 w 233"/>
                <a:gd name="T19" fmla="*/ 143 h 204"/>
                <a:gd name="T20" fmla="*/ 100 w 233"/>
                <a:gd name="T21" fmla="*/ 186 h 204"/>
                <a:gd name="T22" fmla="*/ 83 w 233"/>
                <a:gd name="T23" fmla="*/ 204 h 204"/>
                <a:gd name="T24" fmla="*/ 116 w 233"/>
                <a:gd name="T25" fmla="*/ 204 h 204"/>
                <a:gd name="T26" fmla="*/ 150 w 233"/>
                <a:gd name="T27" fmla="*/ 204 h 204"/>
                <a:gd name="T28" fmla="*/ 133 w 233"/>
                <a:gd name="T29" fmla="*/ 186 h 204"/>
                <a:gd name="T30" fmla="*/ 133 w 233"/>
                <a:gd name="T31" fmla="*/ 143 h 204"/>
                <a:gd name="T32" fmla="*/ 147 w 233"/>
                <a:gd name="T33" fmla="*/ 131 h 204"/>
                <a:gd name="T34" fmla="*/ 202 w 233"/>
                <a:gd name="T35" fmla="*/ 95 h 204"/>
                <a:gd name="T36" fmla="*/ 233 w 233"/>
                <a:gd name="T37" fmla="*/ 14 h 204"/>
                <a:gd name="T38" fmla="*/ 233 w 233"/>
                <a:gd name="T39" fmla="*/ 7 h 204"/>
                <a:gd name="T40" fmla="*/ 182 w 233"/>
                <a:gd name="T41" fmla="*/ 7 h 204"/>
                <a:gd name="T42" fmla="*/ 42 w 233"/>
                <a:gd name="T43" fmla="*/ 86 h 204"/>
                <a:gd name="T44" fmla="*/ 15 w 233"/>
                <a:gd name="T45" fmla="*/ 21 h 204"/>
                <a:gd name="T46" fmla="*/ 51 w 233"/>
                <a:gd name="T47" fmla="*/ 21 h 204"/>
                <a:gd name="T48" fmla="*/ 53 w 233"/>
                <a:gd name="T49" fmla="*/ 49 h 204"/>
                <a:gd name="T50" fmla="*/ 69 w 233"/>
                <a:gd name="T51" fmla="*/ 107 h 204"/>
                <a:gd name="T52" fmla="*/ 42 w 233"/>
                <a:gd name="T53" fmla="*/ 86 h 204"/>
                <a:gd name="T54" fmla="*/ 190 w 233"/>
                <a:gd name="T55" fmla="*/ 86 h 204"/>
                <a:gd name="T56" fmla="*/ 163 w 233"/>
                <a:gd name="T57" fmla="*/ 107 h 204"/>
                <a:gd name="T58" fmla="*/ 180 w 233"/>
                <a:gd name="T59" fmla="*/ 49 h 204"/>
                <a:gd name="T60" fmla="*/ 181 w 233"/>
                <a:gd name="T61" fmla="*/ 21 h 204"/>
                <a:gd name="T62" fmla="*/ 218 w 233"/>
                <a:gd name="T63" fmla="*/ 21 h 204"/>
                <a:gd name="T64" fmla="*/ 190 w 233"/>
                <a:gd name="T65" fmla="*/ 8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3" h="204">
                  <a:moveTo>
                    <a:pt x="182" y="7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58"/>
                    <a:pt x="31" y="95"/>
                  </a:cubicBezTo>
                  <a:cubicBezTo>
                    <a:pt x="32" y="96"/>
                    <a:pt x="52" y="119"/>
                    <a:pt x="86" y="131"/>
                  </a:cubicBezTo>
                  <a:cubicBezTo>
                    <a:pt x="93" y="139"/>
                    <a:pt x="100" y="143"/>
                    <a:pt x="100" y="143"/>
                  </a:cubicBezTo>
                  <a:cubicBezTo>
                    <a:pt x="100" y="186"/>
                    <a:pt x="100" y="186"/>
                    <a:pt x="100" y="186"/>
                  </a:cubicBezTo>
                  <a:cubicBezTo>
                    <a:pt x="83" y="204"/>
                    <a:pt x="83" y="204"/>
                    <a:pt x="83" y="204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3" y="186"/>
                    <a:pt x="133" y="186"/>
                    <a:pt x="133" y="186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3" y="143"/>
                    <a:pt x="139" y="139"/>
                    <a:pt x="147" y="131"/>
                  </a:cubicBezTo>
                  <a:cubicBezTo>
                    <a:pt x="181" y="119"/>
                    <a:pt x="201" y="96"/>
                    <a:pt x="202" y="95"/>
                  </a:cubicBezTo>
                  <a:cubicBezTo>
                    <a:pt x="233" y="58"/>
                    <a:pt x="233" y="16"/>
                    <a:pt x="233" y="14"/>
                  </a:cubicBezTo>
                  <a:cubicBezTo>
                    <a:pt x="233" y="7"/>
                    <a:pt x="233" y="7"/>
                    <a:pt x="233" y="7"/>
                  </a:cubicBezTo>
                  <a:lnTo>
                    <a:pt x="182" y="7"/>
                  </a:lnTo>
                  <a:close/>
                  <a:moveTo>
                    <a:pt x="42" y="86"/>
                  </a:moveTo>
                  <a:cubicBezTo>
                    <a:pt x="22" y="61"/>
                    <a:pt x="16" y="34"/>
                    <a:pt x="15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5" y="74"/>
                    <a:pt x="62" y="93"/>
                    <a:pt x="69" y="107"/>
                  </a:cubicBezTo>
                  <a:cubicBezTo>
                    <a:pt x="52" y="97"/>
                    <a:pt x="43" y="86"/>
                    <a:pt x="42" y="86"/>
                  </a:cubicBezTo>
                  <a:close/>
                  <a:moveTo>
                    <a:pt x="190" y="86"/>
                  </a:moveTo>
                  <a:cubicBezTo>
                    <a:pt x="190" y="86"/>
                    <a:pt x="180" y="97"/>
                    <a:pt x="163" y="107"/>
                  </a:cubicBezTo>
                  <a:cubicBezTo>
                    <a:pt x="171" y="93"/>
                    <a:pt x="178" y="74"/>
                    <a:pt x="180" y="49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6" y="34"/>
                    <a:pt x="211" y="61"/>
                    <a:pt x="190" y="8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63"/>
            <p:cNvSpPr/>
            <p:nvPr/>
          </p:nvSpPr>
          <p:spPr bwMode="auto">
            <a:xfrm>
              <a:off x="2129730" y="2488785"/>
              <a:ext cx="317360" cy="72272"/>
            </a:xfrm>
            <a:custGeom>
              <a:avLst/>
              <a:gdLst>
                <a:gd name="T0" fmla="*/ 0 w 303"/>
                <a:gd name="T1" fmla="*/ 0 h 69"/>
                <a:gd name="T2" fmla="*/ 0 w 303"/>
                <a:gd name="T3" fmla="*/ 69 h 69"/>
                <a:gd name="T4" fmla="*/ 152 w 303"/>
                <a:gd name="T5" fmla="*/ 69 h 69"/>
                <a:gd name="T6" fmla="*/ 303 w 303"/>
                <a:gd name="T7" fmla="*/ 69 h 69"/>
                <a:gd name="T8" fmla="*/ 303 w 303"/>
                <a:gd name="T9" fmla="*/ 0 h 69"/>
                <a:gd name="T10" fmla="*/ 152 w 303"/>
                <a:gd name="T11" fmla="*/ 0 h 69"/>
                <a:gd name="T12" fmla="*/ 0 w 303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69">
                  <a:moveTo>
                    <a:pt x="0" y="0"/>
                  </a:moveTo>
                  <a:lnTo>
                    <a:pt x="0" y="69"/>
                  </a:lnTo>
                  <a:lnTo>
                    <a:pt x="152" y="69"/>
                  </a:lnTo>
                  <a:lnTo>
                    <a:pt x="303" y="69"/>
                  </a:lnTo>
                  <a:lnTo>
                    <a:pt x="303" y="0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 sz="240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32351" y="3077764"/>
            <a:ext cx="1656209" cy="866525"/>
            <a:chOff x="2496894" y="3984275"/>
            <a:chExt cx="1656477" cy="866665"/>
          </a:xfrm>
        </p:grpSpPr>
        <p:grpSp>
          <p:nvGrpSpPr>
            <p:cNvPr id="51" name="组合 50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56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699205" y="3984275"/>
              <a:ext cx="1333743" cy="759156"/>
              <a:chOff x="4271689" y="1207551"/>
              <a:chExt cx="1333743" cy="759156"/>
            </a:xfrm>
          </p:grpSpPr>
          <p:sp>
            <p:nvSpPr>
              <p:cNvPr id="54" name="文本框 30"/>
              <p:cNvSpPr txBox="1"/>
              <p:nvPr/>
            </p:nvSpPr>
            <p:spPr>
              <a:xfrm>
                <a:off x="4283968" y="1207551"/>
                <a:ext cx="1276564" cy="36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1DF97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OR</a:t>
                </a:r>
                <a:endParaRPr lang="zh-CN" altLang="en-US" b="1" dirty="0">
                  <a:solidFill>
                    <a:srgbClr val="F1DF97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5" name="文本框 31"/>
              <p:cNvSpPr txBox="1"/>
              <p:nvPr/>
            </p:nvSpPr>
            <p:spPr>
              <a:xfrm>
                <a:off x="4271689" y="1504967"/>
                <a:ext cx="1333743" cy="461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1DF97"/>
                    </a:solidFill>
                    <a:effectLst/>
                  </a:rPr>
                  <a:t>||</a:t>
                </a:r>
              </a:p>
            </p:txBody>
          </p:sp>
        </p:grpSp>
        <p:sp>
          <p:nvSpPr>
            <p:cNvPr id="53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F1DF97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>
                <a:solidFill>
                  <a:srgbClr val="F1DF97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560079" y="1730619"/>
            <a:ext cx="1135752" cy="1135752"/>
            <a:chOff x="1677608" y="2996952"/>
            <a:chExt cx="1395643" cy="1395643"/>
          </a:xfrm>
        </p:grpSpPr>
        <p:sp>
          <p:nvSpPr>
            <p:cNvPr id="5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6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3750">
                  <a:srgbClr val="C69135"/>
                </a:gs>
                <a:gs pos="29200">
                  <a:srgbClr val="E6D38F"/>
                </a:gs>
                <a:gs pos="0">
                  <a:srgbClr val="FCD860"/>
                </a:gs>
                <a:gs pos="98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IN-BoldItalic" pitchFamily="50" charset="0"/>
                </a:rPr>
                <a:t></a:t>
              </a:r>
            </a:p>
          </p:txBody>
        </p:sp>
      </p:grpSp>
      <p:sp>
        <p:nvSpPr>
          <p:cNvPr id="61" name="Freeform 133"/>
          <p:cNvSpPr/>
          <p:nvPr/>
        </p:nvSpPr>
        <p:spPr bwMode="auto">
          <a:xfrm>
            <a:off x="8857788" y="2052283"/>
            <a:ext cx="546559" cy="492423"/>
          </a:xfrm>
          <a:custGeom>
            <a:avLst/>
            <a:gdLst>
              <a:gd name="T0" fmla="*/ 442 w 525"/>
              <a:gd name="T1" fmla="*/ 185 h 473"/>
              <a:gd name="T2" fmla="*/ 442 w 525"/>
              <a:gd name="T3" fmla="*/ 40 h 473"/>
              <a:gd name="T4" fmla="*/ 343 w 525"/>
              <a:gd name="T5" fmla="*/ 40 h 473"/>
              <a:gd name="T6" fmla="*/ 343 w 525"/>
              <a:gd name="T7" fmla="*/ 83 h 473"/>
              <a:gd name="T8" fmla="*/ 262 w 525"/>
              <a:gd name="T9" fmla="*/ 0 h 473"/>
              <a:gd name="T10" fmla="*/ 0 w 525"/>
              <a:gd name="T11" fmla="*/ 267 h 473"/>
              <a:gd name="T12" fmla="*/ 59 w 525"/>
              <a:gd name="T13" fmla="*/ 267 h 473"/>
              <a:gd name="T14" fmla="*/ 59 w 525"/>
              <a:gd name="T15" fmla="*/ 473 h 473"/>
              <a:gd name="T16" fmla="*/ 165 w 525"/>
              <a:gd name="T17" fmla="*/ 473 h 473"/>
              <a:gd name="T18" fmla="*/ 165 w 525"/>
              <a:gd name="T19" fmla="*/ 326 h 473"/>
              <a:gd name="T20" fmla="*/ 359 w 525"/>
              <a:gd name="T21" fmla="*/ 326 h 473"/>
              <a:gd name="T22" fmla="*/ 359 w 525"/>
              <a:gd name="T23" fmla="*/ 473 h 473"/>
              <a:gd name="T24" fmla="*/ 466 w 525"/>
              <a:gd name="T25" fmla="*/ 473 h 473"/>
              <a:gd name="T26" fmla="*/ 466 w 525"/>
              <a:gd name="T27" fmla="*/ 267 h 473"/>
              <a:gd name="T28" fmla="*/ 525 w 525"/>
              <a:gd name="T29" fmla="*/ 267 h 473"/>
              <a:gd name="T30" fmla="*/ 442 w 525"/>
              <a:gd name="T31" fmla="*/ 18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25" h="473">
                <a:moveTo>
                  <a:pt x="442" y="185"/>
                </a:moveTo>
                <a:lnTo>
                  <a:pt x="442" y="40"/>
                </a:lnTo>
                <a:lnTo>
                  <a:pt x="343" y="40"/>
                </a:lnTo>
                <a:lnTo>
                  <a:pt x="343" y="83"/>
                </a:lnTo>
                <a:lnTo>
                  <a:pt x="262" y="0"/>
                </a:lnTo>
                <a:lnTo>
                  <a:pt x="0" y="267"/>
                </a:lnTo>
                <a:lnTo>
                  <a:pt x="59" y="267"/>
                </a:lnTo>
                <a:lnTo>
                  <a:pt x="59" y="473"/>
                </a:lnTo>
                <a:lnTo>
                  <a:pt x="165" y="473"/>
                </a:lnTo>
                <a:lnTo>
                  <a:pt x="165" y="326"/>
                </a:lnTo>
                <a:lnTo>
                  <a:pt x="359" y="326"/>
                </a:lnTo>
                <a:lnTo>
                  <a:pt x="359" y="473"/>
                </a:lnTo>
                <a:lnTo>
                  <a:pt x="466" y="473"/>
                </a:lnTo>
                <a:lnTo>
                  <a:pt x="466" y="267"/>
                </a:lnTo>
                <a:lnTo>
                  <a:pt x="525" y="267"/>
                </a:lnTo>
                <a:lnTo>
                  <a:pt x="442" y="1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5" tIns="45712" rIns="91425" bIns="45712" numCol="1" anchor="t" anchorCtr="0" compatLnSpc="1"/>
          <a:lstStyle/>
          <a:p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8256197" y="3077764"/>
            <a:ext cx="1656209" cy="866525"/>
            <a:chOff x="2496894" y="3984275"/>
            <a:chExt cx="1656477" cy="866665"/>
          </a:xfrm>
        </p:grpSpPr>
        <p:grpSp>
          <p:nvGrpSpPr>
            <p:cNvPr id="63" name="组合 62"/>
            <p:cNvGrpSpPr/>
            <p:nvPr/>
          </p:nvGrpSpPr>
          <p:grpSpPr>
            <a:xfrm>
              <a:off x="2496894" y="4268381"/>
              <a:ext cx="153895" cy="316672"/>
              <a:chOff x="5300663" y="2555875"/>
              <a:chExt cx="165100" cy="339726"/>
            </a:xfrm>
          </p:grpSpPr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5353051" y="2555875"/>
                <a:ext cx="63500" cy="60325"/>
              </a:xfrm>
              <a:prstGeom prst="ellipse">
                <a:avLst/>
              </a:pr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" name="Freeform 20"/>
              <p:cNvSpPr>
                <a:spLocks noEditPoints="1"/>
              </p:cNvSpPr>
              <p:nvPr/>
            </p:nvSpPr>
            <p:spPr bwMode="auto">
              <a:xfrm>
                <a:off x="5300663" y="2566988"/>
                <a:ext cx="165100" cy="328613"/>
              </a:xfrm>
              <a:custGeom>
                <a:avLst/>
                <a:gdLst>
                  <a:gd name="T0" fmla="*/ 38 w 44"/>
                  <a:gd name="T1" fmla="*/ 10 h 87"/>
                  <a:gd name="T2" fmla="*/ 37 w 44"/>
                  <a:gd name="T3" fmla="*/ 10 h 87"/>
                  <a:gd name="T4" fmla="*/ 37 w 44"/>
                  <a:gd name="T5" fmla="*/ 2 h 87"/>
                  <a:gd name="T6" fmla="*/ 33 w 44"/>
                  <a:gd name="T7" fmla="*/ 0 h 87"/>
                  <a:gd name="T8" fmla="*/ 31 w 44"/>
                  <a:gd name="T9" fmla="*/ 10 h 87"/>
                  <a:gd name="T10" fmla="*/ 35 w 44"/>
                  <a:gd name="T11" fmla="*/ 12 h 87"/>
                  <a:gd name="T12" fmla="*/ 36 w 44"/>
                  <a:gd name="T13" fmla="*/ 12 h 87"/>
                  <a:gd name="T14" fmla="*/ 36 w 44"/>
                  <a:gd name="T15" fmla="*/ 18 h 87"/>
                  <a:gd name="T16" fmla="*/ 30 w 44"/>
                  <a:gd name="T17" fmla="*/ 14 h 87"/>
                  <a:gd name="T18" fmla="*/ 16 w 44"/>
                  <a:gd name="T19" fmla="*/ 14 h 87"/>
                  <a:gd name="T20" fmla="*/ 12 w 44"/>
                  <a:gd name="T21" fmla="*/ 16 h 87"/>
                  <a:gd name="T22" fmla="*/ 0 w 44"/>
                  <a:gd name="T23" fmla="*/ 47 h 87"/>
                  <a:gd name="T24" fmla="*/ 7 w 44"/>
                  <a:gd name="T25" fmla="*/ 49 h 87"/>
                  <a:gd name="T26" fmla="*/ 12 w 44"/>
                  <a:gd name="T27" fmla="*/ 45 h 87"/>
                  <a:gd name="T28" fmla="*/ 13 w 44"/>
                  <a:gd name="T29" fmla="*/ 83 h 87"/>
                  <a:gd name="T30" fmla="*/ 21 w 44"/>
                  <a:gd name="T31" fmla="*/ 83 h 87"/>
                  <a:gd name="T32" fmla="*/ 24 w 44"/>
                  <a:gd name="T33" fmla="*/ 49 h 87"/>
                  <a:gd name="T34" fmla="*/ 28 w 44"/>
                  <a:gd name="T35" fmla="*/ 87 h 87"/>
                  <a:gd name="T36" fmla="*/ 32 w 44"/>
                  <a:gd name="T37" fmla="*/ 47 h 87"/>
                  <a:gd name="T38" fmla="*/ 33 w 44"/>
                  <a:gd name="T39" fmla="*/ 25 h 87"/>
                  <a:gd name="T40" fmla="*/ 41 w 44"/>
                  <a:gd name="T41" fmla="*/ 30 h 87"/>
                  <a:gd name="T42" fmla="*/ 42 w 44"/>
                  <a:gd name="T43" fmla="*/ 13 h 87"/>
                  <a:gd name="T44" fmla="*/ 35 w 44"/>
                  <a:gd name="T45" fmla="*/ 1 h 87"/>
                  <a:gd name="T46" fmla="*/ 35 w 44"/>
                  <a:gd name="T47" fmla="*/ 1 h 87"/>
                  <a:gd name="T48" fmla="*/ 34 w 44"/>
                  <a:gd name="T49" fmla="*/ 0 h 87"/>
                  <a:gd name="T50" fmla="*/ 34 w 44"/>
                  <a:gd name="T51" fmla="*/ 1 h 87"/>
                  <a:gd name="T52" fmla="*/ 34 w 44"/>
                  <a:gd name="T53" fmla="*/ 0 h 87"/>
                  <a:gd name="T54" fmla="*/ 34 w 44"/>
                  <a:gd name="T55" fmla="*/ 1 h 87"/>
                  <a:gd name="T56" fmla="*/ 34 w 44"/>
                  <a:gd name="T57" fmla="*/ 1 h 87"/>
                  <a:gd name="T58" fmla="*/ 36 w 44"/>
                  <a:gd name="T59" fmla="*/ 10 h 87"/>
                  <a:gd name="T60" fmla="*/ 33 w 44"/>
                  <a:gd name="T61" fmla="*/ 11 h 87"/>
                  <a:gd name="T62" fmla="*/ 33 w 44"/>
                  <a:gd name="T63" fmla="*/ 10 h 87"/>
                  <a:gd name="T64" fmla="*/ 35 w 44"/>
                  <a:gd name="T65" fmla="*/ 9 h 87"/>
                  <a:gd name="T66" fmla="*/ 36 w 44"/>
                  <a:gd name="T67" fmla="*/ 7 h 87"/>
                  <a:gd name="T68" fmla="*/ 33 w 44"/>
                  <a:gd name="T69" fmla="*/ 8 h 87"/>
                  <a:gd name="T70" fmla="*/ 32 w 44"/>
                  <a:gd name="T71" fmla="*/ 3 h 87"/>
                  <a:gd name="T72" fmla="*/ 35 w 44"/>
                  <a:gd name="T73" fmla="*/ 1 h 87"/>
                  <a:gd name="T74" fmla="*/ 36 w 44"/>
                  <a:gd name="T75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87">
                    <a:moveTo>
                      <a:pt x="42" y="13"/>
                    </a:moveTo>
                    <a:cubicBezTo>
                      <a:pt x="42" y="11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7" y="2"/>
                      <a:pt x="37" y="2"/>
                      <a:pt x="37" y="2"/>
                    </a:cubicBezTo>
                    <a:cubicBezTo>
                      <a:pt x="37" y="1"/>
                      <a:pt x="37" y="0"/>
                      <a:pt x="3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2" y="0"/>
                      <a:pt x="31" y="1"/>
                      <a:pt x="31" y="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1"/>
                      <a:pt x="32" y="12"/>
                      <a:pt x="33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5" y="12"/>
                      <a:pt x="35" y="12"/>
                      <a:pt x="36" y="12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35" y="12"/>
                      <a:pt x="35" y="13"/>
                      <a:pt x="35" y="14"/>
                    </a:cubicBezTo>
                    <a:cubicBezTo>
                      <a:pt x="36" y="18"/>
                      <a:pt x="36" y="18"/>
                      <a:pt x="36" y="18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2" y="15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29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3" y="15"/>
                      <a:pt x="13" y="15"/>
                      <a:pt x="12" y="16"/>
                    </a:cubicBezTo>
                    <a:cubicBezTo>
                      <a:pt x="12" y="17"/>
                      <a:pt x="11" y="17"/>
                      <a:pt x="11" y="1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8"/>
                      <a:pt x="0" y="50"/>
                      <a:pt x="2" y="51"/>
                    </a:cubicBezTo>
                    <a:cubicBezTo>
                      <a:pt x="4" y="52"/>
                      <a:pt x="6" y="51"/>
                      <a:pt x="7" y="49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2" y="46"/>
                      <a:pt x="12" y="47"/>
                      <a:pt x="13" y="47"/>
                    </a:cubicBezTo>
                    <a:cubicBezTo>
                      <a:pt x="13" y="83"/>
                      <a:pt x="13" y="83"/>
                      <a:pt x="13" y="83"/>
                    </a:cubicBezTo>
                    <a:cubicBezTo>
                      <a:pt x="13" y="85"/>
                      <a:pt x="15" y="87"/>
                      <a:pt x="17" y="87"/>
                    </a:cubicBezTo>
                    <a:cubicBezTo>
                      <a:pt x="19" y="87"/>
                      <a:pt x="21" y="85"/>
                      <a:pt x="21" y="83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24" y="49"/>
                      <a:pt x="24" y="49"/>
                      <a:pt x="24" y="49"/>
                    </a:cubicBezTo>
                    <a:cubicBezTo>
                      <a:pt x="24" y="83"/>
                      <a:pt x="24" y="83"/>
                      <a:pt x="24" y="83"/>
                    </a:cubicBezTo>
                    <a:cubicBezTo>
                      <a:pt x="24" y="85"/>
                      <a:pt x="26" y="87"/>
                      <a:pt x="28" y="87"/>
                    </a:cubicBezTo>
                    <a:cubicBezTo>
                      <a:pt x="30" y="87"/>
                      <a:pt x="32" y="85"/>
                      <a:pt x="32" y="83"/>
                    </a:cubicBezTo>
                    <a:cubicBezTo>
                      <a:pt x="32" y="47"/>
                      <a:pt x="32" y="47"/>
                      <a:pt x="32" y="47"/>
                    </a:cubicBezTo>
                    <a:cubicBezTo>
                      <a:pt x="32" y="47"/>
                      <a:pt x="33" y="46"/>
                      <a:pt x="33" y="45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30"/>
                      <a:pt x="40" y="30"/>
                      <a:pt x="41" y="30"/>
                    </a:cubicBezTo>
                    <a:cubicBezTo>
                      <a:pt x="43" y="30"/>
                      <a:pt x="44" y="28"/>
                      <a:pt x="44" y="26"/>
                    </a:cubicBezTo>
                    <a:lnTo>
                      <a:pt x="42" y="13"/>
                    </a:lnTo>
                    <a:close/>
                    <a:moveTo>
                      <a:pt x="35" y="0"/>
                    </a:moveTo>
                    <a:cubicBezTo>
                      <a:pt x="35" y="0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4" y="0"/>
                    </a:moveTo>
                    <a:cubicBezTo>
                      <a:pt x="34" y="0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4" y="1"/>
                      <a:pt x="34" y="0"/>
                      <a:pt x="34" y="0"/>
                    </a:cubicBezTo>
                    <a:close/>
                    <a:moveTo>
                      <a:pt x="36" y="10"/>
                    </a:moveTo>
                    <a:cubicBezTo>
                      <a:pt x="36" y="11"/>
                      <a:pt x="35" y="11"/>
                      <a:pt x="35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3" y="11"/>
                      <a:pt x="33" y="11"/>
                      <a:pt x="33" y="10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3" y="10"/>
                      <a:pt x="33" y="9"/>
                      <a:pt x="33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6" y="10"/>
                      <a:pt x="36" y="10"/>
                    </a:cubicBezTo>
                    <a:close/>
                    <a:moveTo>
                      <a:pt x="36" y="7"/>
                    </a:moveTo>
                    <a:cubicBezTo>
                      <a:pt x="36" y="8"/>
                      <a:pt x="36" y="8"/>
                      <a:pt x="35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8"/>
                      <a:pt x="32" y="7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2"/>
                      <a:pt x="33" y="1"/>
                      <a:pt x="33" y="1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36" y="1"/>
                      <a:pt x="36" y="2"/>
                      <a:pt x="36" y="3"/>
                    </a:cubicBez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F1DF9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1DF97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2699205" y="3984275"/>
              <a:ext cx="1333743" cy="803469"/>
              <a:chOff x="4271689" y="1207551"/>
              <a:chExt cx="1333743" cy="803469"/>
            </a:xfrm>
          </p:grpSpPr>
          <p:sp>
            <p:nvSpPr>
              <p:cNvPr id="66" name="文本框 30"/>
              <p:cNvSpPr txBox="1"/>
              <p:nvPr/>
            </p:nvSpPr>
            <p:spPr>
              <a:xfrm>
                <a:off x="4283968" y="1207551"/>
                <a:ext cx="1276564" cy="368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F1DF97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NOT</a:t>
                </a:r>
                <a:endParaRPr lang="zh-CN" altLang="en-US" b="1" dirty="0">
                  <a:solidFill>
                    <a:srgbClr val="F1DF97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67" name="文本框 31"/>
              <p:cNvSpPr txBox="1"/>
              <p:nvPr/>
            </p:nvSpPr>
            <p:spPr>
              <a:xfrm>
                <a:off x="4271689" y="1504967"/>
                <a:ext cx="1333743" cy="506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2400" dirty="0">
                    <a:solidFill>
                      <a:srgbClr val="F1DF97"/>
                    </a:solidFill>
                    <a:effectLst/>
                  </a:rPr>
                  <a:t>!</a:t>
                </a:r>
              </a:p>
            </p:txBody>
          </p:sp>
        </p:grpSp>
        <p:sp>
          <p:nvSpPr>
            <p:cNvPr id="65" name="任意多边形 151"/>
            <p:cNvSpPr>
              <a:spLocks noChangeArrowheads="1"/>
            </p:cNvSpPr>
            <p:nvPr/>
          </p:nvSpPr>
          <p:spPr bwMode="auto">
            <a:xfrm>
              <a:off x="2578781" y="4002495"/>
              <a:ext cx="1574590" cy="848445"/>
            </a:xfrm>
            <a:custGeom>
              <a:avLst/>
              <a:gdLst>
                <a:gd name="T0" fmla="*/ 176216 w 3090"/>
                <a:gd name="T1" fmla="*/ 0 h 1665"/>
                <a:gd name="T2" fmla="*/ 1785934 w 3090"/>
                <a:gd name="T3" fmla="*/ 0 h 1665"/>
                <a:gd name="T4" fmla="*/ 1962150 w 3090"/>
                <a:gd name="T5" fmla="*/ 176216 h 1665"/>
                <a:gd name="T6" fmla="*/ 1962150 w 3090"/>
                <a:gd name="T7" fmla="*/ 881059 h 1665"/>
                <a:gd name="T8" fmla="*/ 1785934 w 3090"/>
                <a:gd name="T9" fmla="*/ 1057275 h 1665"/>
                <a:gd name="T10" fmla="*/ 176216 w 3090"/>
                <a:gd name="T11" fmla="*/ 1057275 h 1665"/>
                <a:gd name="T12" fmla="*/ 0 w 3090"/>
                <a:gd name="T13" fmla="*/ 881059 h 1665"/>
                <a:gd name="T14" fmla="*/ 0 w 3090"/>
                <a:gd name="T15" fmla="*/ 720027 h 1665"/>
                <a:gd name="T16" fmla="*/ 180692 w 3090"/>
                <a:gd name="T17" fmla="*/ 720027 h 1665"/>
                <a:gd name="T18" fmla="*/ 180692 w 3090"/>
                <a:gd name="T19" fmla="*/ 319977 h 1665"/>
                <a:gd name="T20" fmla="*/ 0 w 3090"/>
                <a:gd name="T21" fmla="*/ 319977 h 1665"/>
                <a:gd name="T22" fmla="*/ 0 w 3090"/>
                <a:gd name="T23" fmla="*/ 176216 h 1665"/>
                <a:gd name="T24" fmla="*/ 176216 w 3090"/>
                <a:gd name="T25" fmla="*/ 0 h 16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90" h="1665">
                  <a:moveTo>
                    <a:pt x="0" y="504"/>
                  </a:moveTo>
                  <a:lnTo>
                    <a:pt x="0" y="278"/>
                  </a:lnTo>
                  <a:cubicBezTo>
                    <a:pt x="0" y="124"/>
                    <a:pt x="124" y="0"/>
                    <a:pt x="278" y="0"/>
                  </a:cubicBezTo>
                  <a:lnTo>
                    <a:pt x="2812" y="0"/>
                  </a:lnTo>
                  <a:cubicBezTo>
                    <a:pt x="2966" y="0"/>
                    <a:pt x="3090" y="124"/>
                    <a:pt x="3090" y="278"/>
                  </a:cubicBezTo>
                  <a:lnTo>
                    <a:pt x="3090" y="1387"/>
                  </a:lnTo>
                  <a:cubicBezTo>
                    <a:pt x="3090" y="1541"/>
                    <a:pt x="2966" y="1665"/>
                    <a:pt x="2812" y="1665"/>
                  </a:cubicBezTo>
                  <a:lnTo>
                    <a:pt x="278" y="1665"/>
                  </a:lnTo>
                  <a:cubicBezTo>
                    <a:pt x="124" y="1665"/>
                    <a:pt x="0" y="1541"/>
                    <a:pt x="0" y="1387"/>
                  </a:cubicBezTo>
                  <a:lnTo>
                    <a:pt x="0" y="1134"/>
                  </a:lnTo>
                </a:path>
              </a:pathLst>
            </a:custGeom>
            <a:noFill/>
            <a:ln w="6350">
              <a:solidFill>
                <a:srgbClr val="F1DF97"/>
              </a:solidFill>
              <a:prstDash val="sys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>
                <a:solidFill>
                  <a:srgbClr val="F1DF97"/>
                </a:solidFill>
              </a:endParaRP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7915470-5C53-9C32-88C0-F649DC244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57273"/>
              </p:ext>
            </p:extLst>
          </p:nvPr>
        </p:nvGraphicFramePr>
        <p:xfrm>
          <a:off x="724059" y="4143136"/>
          <a:ext cx="10754666" cy="2364352"/>
        </p:xfrm>
        <a:graphic>
          <a:graphicData uri="http://schemas.openxmlformats.org/drawingml/2006/table">
            <a:tbl>
              <a:tblPr>
                <a:tableStyleId>{18603FDC-E32A-4AB5-989C-0864C3EAD2B8}</a:tableStyleId>
              </a:tblPr>
              <a:tblGrid>
                <a:gridCol w="1312651">
                  <a:extLst>
                    <a:ext uri="{9D8B030D-6E8A-4147-A177-3AD203B41FA5}">
                      <a16:colId xmlns:a16="http://schemas.microsoft.com/office/drawing/2014/main" val="2229910044"/>
                    </a:ext>
                  </a:extLst>
                </a:gridCol>
                <a:gridCol w="6775942">
                  <a:extLst>
                    <a:ext uri="{9D8B030D-6E8A-4147-A177-3AD203B41FA5}">
                      <a16:colId xmlns:a16="http://schemas.microsoft.com/office/drawing/2014/main" val="1034494350"/>
                    </a:ext>
                  </a:extLst>
                </a:gridCol>
                <a:gridCol w="2666073">
                  <a:extLst>
                    <a:ext uri="{9D8B030D-6E8A-4147-A177-3AD203B41FA5}">
                      <a16:colId xmlns:a16="http://schemas.microsoft.com/office/drawing/2014/main" val="296562447"/>
                    </a:ext>
                  </a:extLst>
                </a:gridCol>
              </a:tblGrid>
              <a:tr h="245735"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effectLst/>
                        </a:rPr>
                        <a:t>Operator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effectLst/>
                        </a:rPr>
                        <a:t>Description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effectLst/>
                        </a:rPr>
                        <a:t>Example</a:t>
                      </a:r>
                    </a:p>
                  </a:txBody>
                  <a:tcPr marL="133887" marR="133887" marT="66944" marB="66944" anchor="ctr"/>
                </a:tc>
                <a:extLst>
                  <a:ext uri="{0D108BD9-81ED-4DB2-BD59-A6C34878D82A}">
                    <a16:rowId xmlns:a16="http://schemas.microsoft.com/office/drawing/2014/main" val="4273660213"/>
                  </a:ext>
                </a:extLst>
              </a:tr>
              <a:tr h="669651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&amp;&amp;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true if both the operands/</a:t>
                      </a:r>
                      <a:r>
                        <a:rPr lang="en-US" sz="2000" dirty="0" err="1">
                          <a:effectLst/>
                        </a:rPr>
                        <a:t>boolean</a:t>
                      </a:r>
                      <a:r>
                        <a:rPr lang="en-US" sz="2000" dirty="0">
                          <a:effectLst/>
                        </a:rPr>
                        <a:t> values are true, else evaluates to false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true &amp;&amp; false; // false</a:t>
                      </a:r>
                    </a:p>
                  </a:txBody>
                  <a:tcPr marL="133887" marR="133887" marT="66944" marB="66944" anchor="ctr"/>
                </a:tc>
                <a:extLst>
                  <a:ext uri="{0D108BD9-81ED-4DB2-BD59-A6C34878D82A}">
                    <a16:rowId xmlns:a16="http://schemas.microsoft.com/office/drawing/2014/main" val="122329020"/>
                  </a:ext>
                </a:extLst>
              </a:tr>
              <a:tr h="669651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||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true if either of the operands/</a:t>
                      </a:r>
                      <a:r>
                        <a:rPr lang="en-US" sz="2000" dirty="0" err="1">
                          <a:effectLst/>
                        </a:rPr>
                        <a:t>boolean</a:t>
                      </a:r>
                      <a:r>
                        <a:rPr lang="en-US" sz="2000" dirty="0">
                          <a:effectLst/>
                        </a:rPr>
                        <a:t> values is true. evaluates to false if both are false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true || false; // true</a:t>
                      </a:r>
                    </a:p>
                  </a:txBody>
                  <a:tcPr marL="133887" marR="133887" marT="66944" marB="66944" anchor="ctr"/>
                </a:tc>
                <a:extLst>
                  <a:ext uri="{0D108BD9-81ED-4DB2-BD59-A6C34878D82A}">
                    <a16:rowId xmlns:a16="http://schemas.microsoft.com/office/drawing/2014/main" val="3342385608"/>
                  </a:ext>
                </a:extLst>
              </a:tr>
              <a:tr h="407613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!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true if the operand is false and vice-versa.</a:t>
                      </a:r>
                    </a:p>
                  </a:txBody>
                  <a:tcPr marL="133887" marR="133887" marT="66944" marB="66944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!true; // false</a:t>
                      </a:r>
                    </a:p>
                  </a:txBody>
                  <a:tcPr marL="133887" marR="133887" marT="66944" marB="66944" anchor="ctr"/>
                </a:tc>
                <a:extLst>
                  <a:ext uri="{0D108BD9-81ED-4DB2-BD59-A6C34878D82A}">
                    <a16:rowId xmlns:a16="http://schemas.microsoft.com/office/drawing/2014/main" val="259472423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6BEFCFF9-30EE-65CE-34DA-A199C70B9C0A}"/>
              </a:ext>
            </a:extLst>
          </p:cNvPr>
          <p:cNvSpPr txBox="1"/>
          <p:nvPr/>
        </p:nvSpPr>
        <p:spPr>
          <a:xfrm>
            <a:off x="640841" y="997649"/>
            <a:ext cx="10888485" cy="510778"/>
          </a:xfrm>
          <a:prstGeom prst="round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Logical operators determine the logic between variables or values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bldLvl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878980" y="289204"/>
            <a:ext cx="4455002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Logical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AND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Operator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E3030F-980C-ECF0-A490-D2F5A29C5ADD}"/>
              </a:ext>
            </a:extLst>
          </p:cNvPr>
          <p:cNvGrpSpPr/>
          <p:nvPr/>
        </p:nvGrpSpPr>
        <p:grpSpPr>
          <a:xfrm>
            <a:off x="641338" y="1785135"/>
            <a:ext cx="11070762" cy="3790559"/>
            <a:chOff x="641338" y="1785135"/>
            <a:chExt cx="11070762" cy="3790559"/>
          </a:xfrm>
        </p:grpSpPr>
        <p:sp>
          <p:nvSpPr>
            <p:cNvPr id="34" name="圆角矩形 33"/>
            <p:cNvSpPr/>
            <p:nvPr/>
          </p:nvSpPr>
          <p:spPr>
            <a:xfrm>
              <a:off x="3865350" y="1785135"/>
              <a:ext cx="4782701" cy="3790559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5" name="文本框 9"/>
            <p:cNvSpPr txBox="1"/>
            <p:nvPr/>
          </p:nvSpPr>
          <p:spPr>
            <a:xfrm>
              <a:off x="4588317" y="3489845"/>
              <a:ext cx="3336767" cy="41995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marL="0" lvl="1"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AND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904084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6929399" y="2281518"/>
              <a:ext cx="4782701" cy="2797793"/>
            </a:xfrm>
            <a:prstGeom prst="roundRect">
              <a:avLst>
                <a:gd name="adj" fmla="val 11271"/>
              </a:avLst>
            </a:prstGeom>
            <a:solidFill>
              <a:srgbClr val="7030A0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660071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641338" y="2291246"/>
              <a:ext cx="4782701" cy="2797793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2413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7040623" y="2472239"/>
              <a:ext cx="4435573" cy="20142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en-US" dirty="0">
                  <a:solidFill>
                    <a:srgbClr val="C678DD"/>
                  </a:solidFill>
                  <a:latin typeface="Arial Unicode MS"/>
                  <a:ea typeface="Droid Sans Mono"/>
                </a:rPr>
                <a:t>const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 a = </a:t>
              </a:r>
              <a:r>
                <a:rPr lang="en-US" altLang="en-US" dirty="0">
                  <a:solidFill>
                    <a:srgbClr val="56B6C2"/>
                  </a:solidFill>
                  <a:latin typeface="Arial Unicode MS"/>
                  <a:ea typeface="Droid Sans Mono"/>
                </a:rPr>
                <a:t>true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, b = </a:t>
              </a:r>
              <a:r>
                <a:rPr lang="en-US" altLang="en-US" dirty="0">
                  <a:solidFill>
                    <a:srgbClr val="56B6C2"/>
                  </a:solidFill>
                  <a:latin typeface="Arial Unicode MS"/>
                  <a:ea typeface="Droid Sans Mono"/>
                </a:rPr>
                <a:t>false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; </a:t>
              </a:r>
              <a:r>
                <a:rPr lang="en-US" altLang="en-US" dirty="0">
                  <a:solidFill>
                    <a:srgbClr val="C678DD"/>
                  </a:solidFill>
                  <a:latin typeface="Arial Unicode MS"/>
                  <a:ea typeface="Droid Sans Mono"/>
                </a:rPr>
                <a:t>const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 c = </a:t>
              </a:r>
              <a:r>
                <a:rPr lang="en-US" altLang="en-US" dirty="0">
                  <a:solidFill>
                    <a:srgbClr val="D19A66"/>
                  </a:solidFill>
                  <a:latin typeface="Arial Unicode MS"/>
                  <a:ea typeface="Droid Sans Mono"/>
                </a:rPr>
                <a:t>4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; </a:t>
              </a:r>
              <a:endParaRPr lang="en-US" altLang="en-US" dirty="0">
                <a:solidFill>
                  <a:srgbClr val="FFDDBE"/>
                </a:solidFill>
                <a:latin typeface="Arial Unicode MS"/>
                <a:ea typeface="Droid Sans Mono"/>
              </a:endParaRPr>
            </a:p>
            <a:p>
              <a:pPr>
                <a:lnSpc>
                  <a:spcPct val="130000"/>
                </a:lnSpc>
              </a:pPr>
              <a:endParaRPr lang="en-US" altLang="en-US" dirty="0">
                <a:solidFill>
                  <a:srgbClr val="D3D3D3"/>
                </a:solidFill>
                <a:latin typeface="Arial Unicode MS"/>
                <a:ea typeface="Droid Sans Mono"/>
              </a:endParaRP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solidFill>
                    <a:srgbClr val="E6C07B"/>
                  </a:solidFill>
                  <a:latin typeface="Arial Unicode MS"/>
                  <a:ea typeface="Droid Sans Mono"/>
                </a:rPr>
                <a:t>console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.log(a &amp;&amp; a); </a:t>
              </a:r>
              <a:r>
                <a:rPr lang="en-US" altLang="en-US" dirty="0">
                  <a:solidFill>
                    <a:srgbClr val="FFDDBE"/>
                  </a:solidFill>
                  <a:latin typeface="Arial Unicode MS"/>
                  <a:ea typeface="Droid Sans Mono"/>
                </a:rPr>
                <a:t>// true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en-US" altLang="en-US" dirty="0">
                  <a:solidFill>
                    <a:srgbClr val="E6C07B"/>
                  </a:solidFill>
                  <a:latin typeface="Arial Unicode MS"/>
                  <a:ea typeface="Droid Sans Mono"/>
                </a:rPr>
                <a:t>console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.log(a &amp;&amp; b); </a:t>
              </a:r>
              <a:r>
                <a:rPr lang="en-US" altLang="en-US" dirty="0">
                  <a:solidFill>
                    <a:srgbClr val="FFDDBE"/>
                  </a:solidFill>
                  <a:latin typeface="Arial Unicode MS"/>
                  <a:ea typeface="Droid Sans Mono"/>
                </a:rPr>
                <a:t>// false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 </a:t>
              </a:r>
              <a:r>
                <a:rPr lang="en-US" altLang="en-US" dirty="0">
                  <a:solidFill>
                    <a:srgbClr val="E6C07B"/>
                  </a:solidFill>
                  <a:latin typeface="Arial Unicode MS"/>
                  <a:ea typeface="Droid Sans Mono"/>
                </a:rPr>
                <a:t>console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.log((c &gt; </a:t>
              </a:r>
              <a:r>
                <a:rPr lang="en-US" altLang="en-US" dirty="0">
                  <a:solidFill>
                    <a:srgbClr val="D19A66"/>
                  </a:solidFill>
                  <a:latin typeface="Arial Unicode MS"/>
                  <a:ea typeface="Droid Sans Mono"/>
                </a:rPr>
                <a:t>2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) &amp;&amp; (c &lt; </a:t>
              </a:r>
              <a:r>
                <a:rPr lang="en-US" altLang="en-US" dirty="0">
                  <a:solidFill>
                    <a:srgbClr val="D19A66"/>
                  </a:solidFill>
                  <a:latin typeface="Arial Unicode MS"/>
                  <a:ea typeface="Droid Sans Mono"/>
                </a:rPr>
                <a:t>2</a:t>
              </a:r>
              <a:r>
                <a:rPr lang="en-US" altLang="en-US" dirty="0">
                  <a:solidFill>
                    <a:srgbClr val="D3D3D3"/>
                  </a:solidFill>
                  <a:latin typeface="Arial Unicode MS"/>
                  <a:ea typeface="Droid Sans Mono"/>
                </a:rPr>
                <a:t>)); </a:t>
              </a:r>
              <a:r>
                <a:rPr lang="en-US" altLang="en-US" dirty="0">
                  <a:solidFill>
                    <a:srgbClr val="FFDDBE"/>
                  </a:solidFill>
                  <a:latin typeface="Arial Unicode MS"/>
                  <a:ea typeface="Droid Sans Mono"/>
                </a:rPr>
                <a:t>// false</a:t>
              </a:r>
              <a:r>
                <a:rPr lang="en-US" altLang="en-US" dirty="0"/>
                <a:t> 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177422" y="2868152"/>
              <a:ext cx="3670444" cy="15880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en-US" sz="2000" i="1" dirty="0">
                  <a:solidFill>
                    <a:srgbClr val="FF0000"/>
                  </a:solidFill>
                  <a:latin typeface="Arial Unicode MS"/>
                  <a:ea typeface="Droid Sans Mono"/>
                </a:rPr>
                <a:t>&amp;&amp;</a:t>
              </a:r>
              <a:r>
                <a:rPr lang="en-US" altLang="en-US" sz="2000" dirty="0">
                  <a:solidFill>
                    <a:srgbClr val="FF0000"/>
                  </a:solidFill>
                  <a:ea typeface="euclid_circular_a"/>
                </a:rPr>
                <a:t> </a:t>
              </a:r>
              <a:r>
                <a: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euclid_circular_a"/>
                </a:rPr>
                <a:t>evaluates to </a:t>
              </a:r>
              <a:r>
                <a:rPr lang="en-US" altLang="en-US" sz="2000" i="1" dirty="0">
                  <a:solidFill>
                    <a:srgbClr val="FF0000"/>
                  </a:solidFill>
                  <a:latin typeface="Arial Unicode MS"/>
                  <a:ea typeface="Droid Sans Mono"/>
                </a:rPr>
                <a:t>true</a:t>
              </a:r>
              <a:r>
                <a:rPr lang="en-US" altLang="en-US" sz="2000" dirty="0">
                  <a:solidFill>
                    <a:schemeClr val="bg1"/>
                  </a:solidFill>
                  <a:ea typeface="euclid_circular_a"/>
                </a:rPr>
                <a:t> </a:t>
              </a:r>
              <a:r>
                <a: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euclid_circular_a"/>
                </a:rPr>
                <a:t>if both the operands are </a:t>
              </a:r>
              <a:r>
                <a:rPr lang="en-US" altLang="en-US" sz="2000" i="1" dirty="0">
                  <a:solidFill>
                    <a:srgbClr val="FF0000"/>
                  </a:solidFill>
                  <a:latin typeface="Arial Unicode MS"/>
                  <a:ea typeface="Droid Sans Mono"/>
                </a:rPr>
                <a:t>true</a:t>
              </a:r>
              <a:r>
                <a:rPr lang="en-US" altLang="en-US" sz="2000" dirty="0">
                  <a:solidFill>
                    <a:schemeClr val="bg1"/>
                  </a:solidFill>
                  <a:ea typeface="euclid_circular_a"/>
                </a:rPr>
                <a:t>, else evaluates to</a:t>
              </a:r>
              <a:r>
                <a: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euclid_circular_a"/>
                </a:rPr>
                <a:t> </a:t>
              </a:r>
              <a:r>
                <a:rPr lang="en-US" altLang="en-US" sz="2000" i="1" dirty="0">
                  <a:solidFill>
                    <a:srgbClr val="FF0000"/>
                  </a:solidFill>
                  <a:latin typeface="Arial Unicode MS"/>
                  <a:ea typeface="Droid Sans Mono"/>
                </a:rPr>
                <a:t>false</a:t>
              </a:r>
              <a:r>
                <a:rPr lang="en-US" altLang="en-US" sz="2000" dirty="0">
                  <a:solidFill>
                    <a:schemeClr val="bg1"/>
                  </a:solidFill>
                  <a:ea typeface="euclid_circular_a"/>
                </a:rPr>
                <a:t>.</a:t>
              </a:r>
              <a:r>
                <a:rPr lang="en-US" altLang="en-US" sz="2000" dirty="0">
                  <a:solidFill>
                    <a:schemeClr val="bg1"/>
                  </a:solidFill>
                  <a:latin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85AA7EFD-F189-4ED0-A586-8E419E08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073536" y="289204"/>
            <a:ext cx="4118372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Logical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OR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Operator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E0E50C-3889-CCCD-500D-A3AF60ECE3C8}"/>
              </a:ext>
            </a:extLst>
          </p:cNvPr>
          <p:cNvGrpSpPr/>
          <p:nvPr/>
        </p:nvGrpSpPr>
        <p:grpSpPr>
          <a:xfrm>
            <a:off x="784360" y="1785135"/>
            <a:ext cx="10915117" cy="3790559"/>
            <a:chOff x="784360" y="1785135"/>
            <a:chExt cx="10915117" cy="3790559"/>
          </a:xfrm>
        </p:grpSpPr>
        <p:sp>
          <p:nvSpPr>
            <p:cNvPr id="34" name="圆角矩形 33"/>
            <p:cNvSpPr/>
            <p:nvPr/>
          </p:nvSpPr>
          <p:spPr>
            <a:xfrm>
              <a:off x="3852727" y="1785135"/>
              <a:ext cx="4782701" cy="3790559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5" name="文本框 9"/>
            <p:cNvSpPr txBox="1"/>
            <p:nvPr/>
          </p:nvSpPr>
          <p:spPr>
            <a:xfrm>
              <a:off x="4575694" y="3489845"/>
              <a:ext cx="3336767" cy="43856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marL="0" lvl="1"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OR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891461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6916776" y="2281518"/>
              <a:ext cx="4782701" cy="2797793"/>
            </a:xfrm>
            <a:prstGeom prst="roundRect">
              <a:avLst>
                <a:gd name="adj" fmla="val 11271"/>
              </a:avLst>
            </a:prstGeom>
            <a:solidFill>
              <a:srgbClr val="7030A0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803093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784360" y="2281518"/>
              <a:ext cx="4782701" cy="2797793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2413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7028000" y="2649795"/>
              <a:ext cx="4435573" cy="1841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C678DD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const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 a =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56B6C2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true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, b =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56B6C2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false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, c =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19A66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4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;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rgbClr val="D3D3D3"/>
                </a:solidFill>
                <a:effectLst/>
                <a:latin typeface="Arial" panose="020B0604020202020204" pitchFamily="34" charset="0"/>
                <a:ea typeface="Droid Sans Mono"/>
                <a:cs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E6C07B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console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.log(a || b);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FFDDBE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// true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E6C07B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console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.log(b || b);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FFDDBE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// false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E6C07B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console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.log((c&gt;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19A66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2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) || (c&lt;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19A66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2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));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FFDDBE"/>
                  </a:solidFill>
                  <a:effectLst/>
                  <a:latin typeface="Arial" panose="020B0604020202020204" pitchFamily="34" charset="0"/>
                  <a:ea typeface="Droid Sans Mono"/>
                  <a:cs typeface="Arial" panose="020B0604020202020204" pitchFamily="34" charset="0"/>
                </a:rPr>
                <a:t>// true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320444" y="2858424"/>
              <a:ext cx="3670444" cy="16584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euclid_circular_a"/>
                </a:rPr>
                <a:t>||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 evaluates to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either of the operands is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. If both operands are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false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, the result is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false</a:t>
              </a:r>
              <a:endParaRPr lang="en-US" altLang="en-US" sz="2000" dirty="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85AA7EFD-F189-4ED0-A586-8E419E08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513132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08161" y="289204"/>
            <a:ext cx="4399794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Logical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NOT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Operator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EF881E-9E1B-E145-7AB1-641CBF4CBC78}"/>
              </a:ext>
            </a:extLst>
          </p:cNvPr>
          <p:cNvGrpSpPr/>
          <p:nvPr/>
        </p:nvGrpSpPr>
        <p:grpSpPr>
          <a:xfrm>
            <a:off x="784360" y="1785135"/>
            <a:ext cx="10915117" cy="3790559"/>
            <a:chOff x="784360" y="1785135"/>
            <a:chExt cx="10915117" cy="3790559"/>
          </a:xfrm>
        </p:grpSpPr>
        <p:sp>
          <p:nvSpPr>
            <p:cNvPr id="34" name="圆角矩形 33"/>
            <p:cNvSpPr/>
            <p:nvPr/>
          </p:nvSpPr>
          <p:spPr>
            <a:xfrm>
              <a:off x="3852727" y="1785135"/>
              <a:ext cx="4782701" cy="3790559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70C0"/>
                </a:solidFill>
              </a:endParaRPr>
            </a:p>
          </p:txBody>
        </p:sp>
        <p:sp>
          <p:nvSpPr>
            <p:cNvPr id="35" name="文本框 9"/>
            <p:cNvSpPr txBox="1"/>
            <p:nvPr/>
          </p:nvSpPr>
          <p:spPr>
            <a:xfrm>
              <a:off x="4575694" y="3489845"/>
              <a:ext cx="3336767" cy="438569"/>
            </a:xfrm>
            <a:prstGeom prst="rect">
              <a:avLst/>
            </a:prstGeom>
            <a:noFill/>
          </p:spPr>
          <p:txBody>
            <a:bodyPr wrap="square" lIns="68568" tIns="34284" rIns="68568" bIns="34284" rtlCol="0">
              <a:spAutoFit/>
            </a:bodyPr>
            <a:lstStyle/>
            <a:p>
              <a:pPr marL="0" lvl="1"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NOT</a:t>
              </a: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6891461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6916776" y="2281518"/>
              <a:ext cx="4782701" cy="2797793"/>
            </a:xfrm>
            <a:prstGeom prst="roundRect">
              <a:avLst>
                <a:gd name="adj" fmla="val 11271"/>
              </a:avLst>
            </a:prstGeom>
            <a:solidFill>
              <a:srgbClr val="7030A0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803093" y="2083707"/>
              <a:ext cx="4782701" cy="3193418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784360" y="2281518"/>
              <a:ext cx="4782701" cy="2797793"/>
            </a:xfrm>
            <a:prstGeom prst="roundRect">
              <a:avLst>
                <a:gd name="adj" fmla="val 11271"/>
              </a:avLst>
            </a:prstGeom>
            <a:gradFill>
              <a:gsLst>
                <a:gs pos="63768">
                  <a:srgbClr val="C69135"/>
                </a:gs>
                <a:gs pos="346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8100000" scaled="0"/>
            </a:gradFill>
            <a:ln w="19050">
              <a:solidFill>
                <a:srgbClr val="F1DF97"/>
              </a:solidFill>
            </a:ln>
            <a:effectLst>
              <a:outerShdw blurRad="2413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7028000" y="2627883"/>
              <a:ext cx="4435573" cy="16684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C678DD"/>
                  </a:solidFill>
                  <a:effectLst/>
                  <a:latin typeface="Arial Unicode MS"/>
                  <a:ea typeface="Droid Sans Mono"/>
                </a:rPr>
                <a:t>const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 a =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56B6C2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, b =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56B6C2"/>
                  </a:solidFill>
                  <a:effectLst/>
                  <a:latin typeface="Arial Unicode MS"/>
                  <a:ea typeface="Droid Sans Mono"/>
                </a:rPr>
                <a:t>false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;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en-US" dirty="0">
                <a:solidFill>
                  <a:srgbClr val="D3D3D3"/>
                </a:solidFill>
                <a:latin typeface="Arial Unicode MS"/>
                <a:ea typeface="Droid Sans Mono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E6C07B"/>
                  </a:solidFill>
                  <a:effectLst/>
                  <a:latin typeface="Arial Unicode MS"/>
                  <a:ea typeface="Droid Sans Mono"/>
                </a:rPr>
                <a:t>console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.log(!a);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DDBE"/>
                  </a:solidFill>
                  <a:effectLst/>
                  <a:latin typeface="Arial Unicode MS"/>
                  <a:ea typeface="Droid Sans Mono"/>
                </a:rPr>
                <a:t>// false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E6C07B"/>
                  </a:solidFill>
                  <a:effectLst/>
                  <a:latin typeface="Arial Unicode MS"/>
                  <a:ea typeface="Droid Sans Mono"/>
                </a:rPr>
                <a:t>console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D3D3D3"/>
                  </a:solidFill>
                  <a:effectLst/>
                  <a:latin typeface="Arial Unicode MS"/>
                  <a:ea typeface="Droid Sans Mono"/>
                </a:rPr>
                <a:t>.log(!b); 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FFDDBE"/>
                  </a:solidFill>
                  <a:effectLst/>
                  <a:latin typeface="Arial Unicode MS"/>
                  <a:ea typeface="Droid Sans Mono"/>
                </a:rPr>
                <a:t>// true</a:t>
              </a:r>
              <a:r>
                <a:rPr kumimoji="0" lang="en-US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320444" y="2858424"/>
              <a:ext cx="3670444" cy="1251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!</a:t>
              </a:r>
              <a:r>
                <a:rPr lang="en-US" altLang="en-US" sz="2000" dirty="0">
                  <a:latin typeface="Arial Unicode MS"/>
                  <a:ea typeface="Droid Sans Mono"/>
                </a:rPr>
                <a:t> 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euclid_circular_a"/>
                </a:rPr>
                <a:t>evaluates to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the operand is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false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euclid_circular_a"/>
                </a:rPr>
                <a:t>and vice-versa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85AA7EFD-F189-4ED0-A586-8E419E08D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C2DDE48-5175-6BF6-CCBE-7C69DF32C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8590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16655" y="1325085"/>
            <a:ext cx="2031919" cy="2031919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3739">
                  <a:srgbClr val="C69135"/>
                </a:gs>
                <a:gs pos="30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613954" y="2024174"/>
            <a:ext cx="836131" cy="634062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5277575" y="3769821"/>
            <a:ext cx="158254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</a:rPr>
              <a:t>PART 04</a:t>
            </a:r>
          </a:p>
        </p:txBody>
      </p:sp>
      <p:grpSp>
        <p:nvGrpSpPr>
          <p:cNvPr id="42" name="组合 41"/>
          <p:cNvGrpSpPr/>
          <p:nvPr/>
        </p:nvGrpSpPr>
        <p:grpSpPr>
          <a:xfrm flipH="1">
            <a:off x="-23089" y="4522010"/>
            <a:ext cx="4031795" cy="2198117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7915545" y="4458029"/>
            <a:ext cx="4300744" cy="2276153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圆角矩形 47"/>
          <p:cNvSpPr/>
          <p:nvPr/>
        </p:nvSpPr>
        <p:spPr>
          <a:xfrm>
            <a:off x="3628417" y="4300220"/>
            <a:ext cx="5165388" cy="628291"/>
          </a:xfrm>
          <a:prstGeom prst="roundRect">
            <a:avLst>
              <a:gd name="adj" fmla="val 50000"/>
            </a:avLst>
          </a:prstGeom>
          <a:gradFill>
            <a:gsLst>
              <a:gs pos="68306">
                <a:srgbClr val="C69135"/>
              </a:gs>
              <a:gs pos="308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sp>
        <p:nvSpPr>
          <p:cNvPr id="29" name="Rectangle 49"/>
          <p:cNvSpPr/>
          <p:nvPr/>
        </p:nvSpPr>
        <p:spPr>
          <a:xfrm>
            <a:off x="3504732" y="4322025"/>
            <a:ext cx="5396077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Conditional Statement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48" grpId="0" bldLvl="0" animBg="1"/>
      <p:bldP spid="29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39647" y="279786"/>
            <a:ext cx="4378122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 err="1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Mak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Decision in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3391E4-6A12-6996-3EAF-F1BB7951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087" y="1206207"/>
            <a:ext cx="7743825" cy="25812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7F0FD3-6E73-93D5-BFB9-EF5A4DEEBC58}"/>
              </a:ext>
            </a:extLst>
          </p:cNvPr>
          <p:cNvSpPr txBox="1"/>
          <p:nvPr/>
        </p:nvSpPr>
        <p:spPr>
          <a:xfrm>
            <a:off x="3276223" y="4362625"/>
            <a:ext cx="6160740" cy="1940957"/>
          </a:xfrm>
          <a:prstGeom prst="wedgeRoundRectCallout">
            <a:avLst>
              <a:gd name="adj1" fmla="val -2052"/>
              <a:gd name="adj2" fmla="val -85693"/>
              <a:gd name="adj3" fmla="val 16667"/>
            </a:avLst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hungry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hungry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'eat something then code'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'Sit and code'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112446" y="279476"/>
            <a:ext cx="3884974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Conditional</a:t>
            </a:r>
            <a:r>
              <a:rPr lang="zh-CN" altLang="en-US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Types</a:t>
            </a:r>
          </a:p>
        </p:txBody>
      </p:sp>
      <p:grpSp>
        <p:nvGrpSpPr>
          <p:cNvPr id="138" name="组合 137"/>
          <p:cNvGrpSpPr/>
          <p:nvPr/>
        </p:nvGrpSpPr>
        <p:grpSpPr>
          <a:xfrm>
            <a:off x="4763767" y="2983279"/>
            <a:ext cx="2671330" cy="3829549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139" name="Freeform 49"/>
            <p:cNvSpPr/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0"/>
            <p:cNvSpPr/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1"/>
            <p:cNvSpPr/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2"/>
            <p:cNvSpPr/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53"/>
            <p:cNvSpPr/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gradFill>
              <a:gsLst>
                <a:gs pos="70000">
                  <a:srgbClr val="C69135"/>
                </a:gs>
                <a:gs pos="35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path path="circle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54"/>
            <p:cNvSpPr/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gradFill>
              <a:gsLst>
                <a:gs pos="70000">
                  <a:srgbClr val="C69135"/>
                </a:gs>
                <a:gs pos="35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path path="circle">
                <a:fillToRect t="100000" r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25" tIns="45712" rIns="91425" bIns="45712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5" name="矩形 144"/>
          <p:cNvSpPr/>
          <p:nvPr/>
        </p:nvSpPr>
        <p:spPr>
          <a:xfrm>
            <a:off x="4972799" y="3984316"/>
            <a:ext cx="223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Statement Syntax</a:t>
            </a:r>
            <a:endParaRPr lang="zh-CN" altLang="en-US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149" name="组合 148"/>
          <p:cNvGrpSpPr/>
          <p:nvPr/>
        </p:nvGrpSpPr>
        <p:grpSpPr>
          <a:xfrm>
            <a:off x="7574324" y="4389223"/>
            <a:ext cx="610169" cy="611425"/>
            <a:chOff x="7099916" y="4007017"/>
            <a:chExt cx="610268" cy="611524"/>
          </a:xfrm>
          <a:gradFill>
            <a:gsLst>
              <a:gs pos="66650">
                <a:srgbClr val="C69135"/>
              </a:gs>
              <a:gs pos="32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5400000" scaled="1"/>
          </a:gradFill>
        </p:grpSpPr>
        <p:sp>
          <p:nvSpPr>
            <p:cNvPr id="150" name="任意多边形 149"/>
            <p:cNvSpPr/>
            <p:nvPr/>
          </p:nvSpPr>
          <p:spPr>
            <a:xfrm>
              <a:off x="7099916" y="4007017"/>
              <a:ext cx="610268" cy="611524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grpFill/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51" name="KSO_Shape"/>
            <p:cNvSpPr/>
            <p:nvPr/>
          </p:nvSpPr>
          <p:spPr bwMode="auto">
            <a:xfrm>
              <a:off x="7333475" y="4177792"/>
              <a:ext cx="144405" cy="269974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 dirty="0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>
            <a:off x="4008706" y="4389223"/>
            <a:ext cx="611425" cy="611425"/>
            <a:chOff x="4485555" y="4007017"/>
            <a:chExt cx="611524" cy="611524"/>
          </a:xfrm>
          <a:gradFill>
            <a:gsLst>
              <a:gs pos="66650">
                <a:srgbClr val="C69135"/>
              </a:gs>
              <a:gs pos="32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5400000" scaled="1"/>
          </a:gradFill>
        </p:grpSpPr>
        <p:sp>
          <p:nvSpPr>
            <p:cNvPr id="153" name="任意多边形 152"/>
            <p:cNvSpPr/>
            <p:nvPr/>
          </p:nvSpPr>
          <p:spPr>
            <a:xfrm>
              <a:off x="4485555" y="4007017"/>
              <a:ext cx="611524" cy="611524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grpFill/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54" name="KSO_Shape"/>
            <p:cNvSpPr/>
            <p:nvPr/>
          </p:nvSpPr>
          <p:spPr bwMode="auto">
            <a:xfrm>
              <a:off x="4621171" y="4212952"/>
              <a:ext cx="340293" cy="199655"/>
            </a:xfrm>
            <a:custGeom>
              <a:avLst/>
              <a:gdLst>
                <a:gd name="T0" fmla="*/ 1905000 w 6649"/>
                <a:gd name="T1" fmla="*/ 302090 h 3908"/>
                <a:gd name="T2" fmla="*/ 952357 w 6649"/>
                <a:gd name="T3" fmla="*/ 0 h 3908"/>
                <a:gd name="T4" fmla="*/ 0 w 6649"/>
                <a:gd name="T5" fmla="*/ 302090 h 3908"/>
                <a:gd name="T6" fmla="*/ 488785 w 6649"/>
                <a:gd name="T7" fmla="*/ 456861 h 3908"/>
                <a:gd name="T8" fmla="*/ 400540 w 6649"/>
                <a:gd name="T9" fmla="*/ 923753 h 3908"/>
                <a:gd name="T10" fmla="*/ 952357 w 6649"/>
                <a:gd name="T11" fmla="*/ 1120083 h 3908"/>
                <a:gd name="T12" fmla="*/ 1504460 w 6649"/>
                <a:gd name="T13" fmla="*/ 923753 h 3908"/>
                <a:gd name="T14" fmla="*/ 1416215 w 6649"/>
                <a:gd name="T15" fmla="*/ 456861 h 3908"/>
                <a:gd name="T16" fmla="*/ 1905000 w 6649"/>
                <a:gd name="T17" fmla="*/ 302090 h 39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649" h="3908">
                  <a:moveTo>
                    <a:pt x="6649" y="1054"/>
                  </a:moveTo>
                  <a:lnTo>
                    <a:pt x="3324" y="0"/>
                  </a:lnTo>
                  <a:lnTo>
                    <a:pt x="0" y="1054"/>
                  </a:lnTo>
                  <a:lnTo>
                    <a:pt x="1706" y="1594"/>
                  </a:lnTo>
                  <a:lnTo>
                    <a:pt x="1398" y="3223"/>
                  </a:lnTo>
                  <a:lnTo>
                    <a:pt x="3324" y="3908"/>
                  </a:lnTo>
                  <a:lnTo>
                    <a:pt x="5251" y="3223"/>
                  </a:lnTo>
                  <a:lnTo>
                    <a:pt x="4943" y="1594"/>
                  </a:lnTo>
                  <a:lnTo>
                    <a:pt x="6649" y="10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223258" y="2510468"/>
            <a:ext cx="610169" cy="611425"/>
            <a:chOff x="7099916" y="2497671"/>
            <a:chExt cx="610268" cy="611524"/>
          </a:xfrm>
          <a:gradFill>
            <a:gsLst>
              <a:gs pos="66650">
                <a:srgbClr val="C69135"/>
              </a:gs>
              <a:gs pos="32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5400000" scaled="1"/>
          </a:gradFill>
        </p:grpSpPr>
        <p:sp>
          <p:nvSpPr>
            <p:cNvPr id="156" name="任意多边形 155"/>
            <p:cNvSpPr/>
            <p:nvPr/>
          </p:nvSpPr>
          <p:spPr>
            <a:xfrm>
              <a:off x="7099916" y="2497671"/>
              <a:ext cx="610268" cy="611524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grpFill/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57" name="KSO_Shape"/>
            <p:cNvSpPr/>
            <p:nvPr/>
          </p:nvSpPr>
          <p:spPr bwMode="auto">
            <a:xfrm>
              <a:off x="7300826" y="2658400"/>
              <a:ext cx="271230" cy="246116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4397425" y="2529924"/>
            <a:ext cx="611425" cy="611425"/>
            <a:chOff x="4485555" y="2497671"/>
            <a:chExt cx="611524" cy="611524"/>
          </a:xfrm>
          <a:gradFill>
            <a:gsLst>
              <a:gs pos="66650">
                <a:srgbClr val="C69135"/>
              </a:gs>
              <a:gs pos="32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5400000" scaled="1"/>
          </a:gradFill>
        </p:grpSpPr>
        <p:sp>
          <p:nvSpPr>
            <p:cNvPr id="159" name="任意多边形 158"/>
            <p:cNvSpPr/>
            <p:nvPr/>
          </p:nvSpPr>
          <p:spPr>
            <a:xfrm>
              <a:off x="4485555" y="2497671"/>
              <a:ext cx="611524" cy="611524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grpFill/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143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  <p:sp>
          <p:nvSpPr>
            <p:cNvPr id="160" name="KSO_Shape"/>
            <p:cNvSpPr/>
            <p:nvPr/>
          </p:nvSpPr>
          <p:spPr>
            <a:xfrm>
              <a:off x="4657585" y="2668446"/>
              <a:ext cx="266207" cy="269974"/>
            </a:xfrm>
            <a:custGeom>
              <a:avLst/>
              <a:gdLst>
                <a:gd name="connsiteX0" fmla="*/ 150612 w 405200"/>
                <a:gd name="connsiteY0" fmla="*/ 52389 h 413075"/>
                <a:gd name="connsiteX1" fmla="*/ 52389 w 405200"/>
                <a:gd name="connsiteY1" fmla="*/ 150612 h 413075"/>
                <a:gd name="connsiteX2" fmla="*/ 150612 w 405200"/>
                <a:gd name="connsiteY2" fmla="*/ 248836 h 413075"/>
                <a:gd name="connsiteX3" fmla="*/ 248836 w 405200"/>
                <a:gd name="connsiteY3" fmla="*/ 150612 h 413075"/>
                <a:gd name="connsiteX4" fmla="*/ 150612 w 405200"/>
                <a:gd name="connsiteY4" fmla="*/ 52389 h 413075"/>
                <a:gd name="connsiteX5" fmla="*/ 150612 w 405200"/>
                <a:gd name="connsiteY5" fmla="*/ 0 h 413075"/>
                <a:gd name="connsiteX6" fmla="*/ 301225 w 405200"/>
                <a:gd name="connsiteY6" fmla="*/ 150612 h 413075"/>
                <a:gd name="connsiteX7" fmla="*/ 276789 w 405200"/>
                <a:gd name="connsiteY7" fmla="*/ 232452 h 413075"/>
                <a:gd name="connsiteX8" fmla="*/ 279486 w 405200"/>
                <a:gd name="connsiteY8" fmla="*/ 234307 h 413075"/>
                <a:gd name="connsiteX9" fmla="*/ 395404 w 405200"/>
                <a:gd name="connsiteY9" fmla="*/ 354065 h 413075"/>
                <a:gd name="connsiteX10" fmla="*/ 394603 w 405200"/>
                <a:gd name="connsiteY10" fmla="*/ 403280 h 413075"/>
                <a:gd name="connsiteX11" fmla="*/ 345389 w 405200"/>
                <a:gd name="connsiteY11" fmla="*/ 402478 h 413075"/>
                <a:gd name="connsiteX12" fmla="*/ 229470 w 405200"/>
                <a:gd name="connsiteY12" fmla="*/ 282720 h 413075"/>
                <a:gd name="connsiteX13" fmla="*/ 227420 w 405200"/>
                <a:gd name="connsiteY13" fmla="*/ 279520 h 413075"/>
                <a:gd name="connsiteX14" fmla="*/ 150612 w 405200"/>
                <a:gd name="connsiteY14" fmla="*/ 301225 h 413075"/>
                <a:gd name="connsiteX15" fmla="*/ 0 w 405200"/>
                <a:gd name="connsiteY15" fmla="*/ 150612 h 413075"/>
                <a:gd name="connsiteX16" fmla="*/ 150612 w 405200"/>
                <a:gd name="connsiteY16" fmla="*/ 0 h 41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200" h="413075">
                  <a:moveTo>
                    <a:pt x="150612" y="52389"/>
                  </a:moveTo>
                  <a:cubicBezTo>
                    <a:pt x="96365" y="52389"/>
                    <a:pt x="52389" y="96365"/>
                    <a:pt x="52389" y="150612"/>
                  </a:cubicBezTo>
                  <a:cubicBezTo>
                    <a:pt x="52389" y="204860"/>
                    <a:pt x="96365" y="248836"/>
                    <a:pt x="150612" y="248836"/>
                  </a:cubicBezTo>
                  <a:cubicBezTo>
                    <a:pt x="204860" y="248836"/>
                    <a:pt x="248836" y="204860"/>
                    <a:pt x="248836" y="150612"/>
                  </a:cubicBezTo>
                  <a:cubicBezTo>
                    <a:pt x="248836" y="96365"/>
                    <a:pt x="204860" y="52389"/>
                    <a:pt x="150612" y="52389"/>
                  </a:cubicBezTo>
                  <a:close/>
                  <a:moveTo>
                    <a:pt x="150612" y="0"/>
                  </a:moveTo>
                  <a:cubicBezTo>
                    <a:pt x="233793" y="0"/>
                    <a:pt x="301225" y="67431"/>
                    <a:pt x="301225" y="150612"/>
                  </a:cubicBezTo>
                  <a:cubicBezTo>
                    <a:pt x="301225" y="180842"/>
                    <a:pt x="292319" y="208992"/>
                    <a:pt x="276789" y="232452"/>
                  </a:cubicBezTo>
                  <a:cubicBezTo>
                    <a:pt x="277931" y="232774"/>
                    <a:pt x="278722" y="233519"/>
                    <a:pt x="279486" y="234307"/>
                  </a:cubicBezTo>
                  <a:lnTo>
                    <a:pt x="395404" y="354065"/>
                  </a:lnTo>
                  <a:cubicBezTo>
                    <a:pt x="408773" y="367877"/>
                    <a:pt x="408414" y="389911"/>
                    <a:pt x="394603" y="403280"/>
                  </a:cubicBezTo>
                  <a:cubicBezTo>
                    <a:pt x="380791" y="416648"/>
                    <a:pt x="358757" y="416289"/>
                    <a:pt x="345389" y="402478"/>
                  </a:cubicBezTo>
                  <a:lnTo>
                    <a:pt x="229470" y="282720"/>
                  </a:lnTo>
                  <a:lnTo>
                    <a:pt x="227420" y="279520"/>
                  </a:lnTo>
                  <a:cubicBezTo>
                    <a:pt x="205163" y="293486"/>
                    <a:pt x="178791" y="301225"/>
                    <a:pt x="150612" y="301225"/>
                  </a:cubicBezTo>
                  <a:cubicBezTo>
                    <a:pt x="67431" y="301225"/>
                    <a:pt x="0" y="233793"/>
                    <a:pt x="0" y="150612"/>
                  </a:cubicBezTo>
                  <a:cubicBezTo>
                    <a:pt x="0" y="67431"/>
                    <a:pt x="67431" y="0"/>
                    <a:pt x="1506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sp>
        <p:nvSpPr>
          <p:cNvPr id="161" name="矩形 160"/>
          <p:cNvSpPr/>
          <p:nvPr/>
        </p:nvSpPr>
        <p:spPr>
          <a:xfrm>
            <a:off x="3089557" y="2316804"/>
            <a:ext cx="346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if</a:t>
            </a:r>
            <a:endParaRPr lang="zh-CN" altLang="en-US" b="1" dirty="0">
              <a:solidFill>
                <a:srgbClr val="F1DF97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2" name="矩形 161"/>
          <p:cNvSpPr/>
          <p:nvPr/>
        </p:nvSpPr>
        <p:spPr>
          <a:xfrm>
            <a:off x="1795758" y="4243277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If </a:t>
            </a:r>
            <a:r>
              <a:rPr lang="en-US" altLang="zh-CN" sz="1000" b="1" dirty="0">
                <a:solidFill>
                  <a:srgbClr val="F1DF9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‧ ‧ ‧ </a:t>
            </a: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else if </a:t>
            </a:r>
            <a:r>
              <a:rPr lang="en-US" altLang="zh-CN" sz="1000" b="1" dirty="0">
                <a:solidFill>
                  <a:srgbClr val="F1DF9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‧ ‧ ‧</a:t>
            </a:r>
            <a:r>
              <a:rPr lang="en-US" altLang="zh-CN" b="1" dirty="0">
                <a:solidFill>
                  <a:srgbClr val="F1DF9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 else</a:t>
            </a:r>
            <a:endParaRPr lang="zh-CN" altLang="en-US" b="1" dirty="0">
              <a:solidFill>
                <a:srgbClr val="F1DF97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3" name="矩形 162"/>
          <p:cNvSpPr/>
          <p:nvPr/>
        </p:nvSpPr>
        <p:spPr>
          <a:xfrm>
            <a:off x="8421291" y="2289705"/>
            <a:ext cx="109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If </a:t>
            </a:r>
            <a:r>
              <a:rPr lang="en-US" altLang="zh-CN" sz="1000" b="1" dirty="0">
                <a:solidFill>
                  <a:srgbClr val="F1DF9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‧ ‧ ‧ </a:t>
            </a: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else</a:t>
            </a:r>
            <a:endParaRPr lang="zh-CN" altLang="en-US" b="1" dirty="0">
              <a:solidFill>
                <a:srgbClr val="F1DF97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8818879" y="4235633"/>
            <a:ext cx="92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switch</a:t>
            </a:r>
            <a:endParaRPr lang="zh-CN" altLang="en-US" b="1" dirty="0">
              <a:solidFill>
                <a:srgbClr val="F1DF97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772715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61" grpId="0"/>
      <p:bldP spid="162" grpId="0"/>
      <p:bldP spid="163" grpId="0"/>
      <p:bldP spid="16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683172" y="269748"/>
            <a:ext cx="273786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If</a:t>
            </a:r>
            <a:r>
              <a:rPr lang="zh-CN" altLang="en-US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Statement</a:t>
            </a:r>
          </a:p>
        </p:txBody>
      </p:sp>
      <p:pic>
        <p:nvPicPr>
          <p:cNvPr id="10242" name="Picture 2" descr="Working of if statement in JavaScript">
            <a:extLst>
              <a:ext uri="{FF2B5EF4-FFF2-40B4-BE49-F238E27FC236}">
                <a16:creationId xmlns:a16="http://schemas.microsoft.com/office/drawing/2014/main" id="{C780088F-6C7E-993C-12C9-18E8D951B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8921"/>
            <a:ext cx="9448800" cy="5105400"/>
          </a:xfrm>
          <a:prstGeom prst="rect">
            <a:avLst/>
          </a:prstGeom>
          <a:solidFill>
            <a:srgbClr val="FFFF00"/>
          </a:solidFill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圆角矩形 71"/>
          <p:cNvSpPr/>
          <p:nvPr/>
        </p:nvSpPr>
        <p:spPr>
          <a:xfrm>
            <a:off x="5305732" y="4600617"/>
            <a:ext cx="4139789" cy="628291"/>
          </a:xfrm>
          <a:prstGeom prst="roundRect">
            <a:avLst>
              <a:gd name="adj" fmla="val 50000"/>
            </a:avLst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9"/>
          <p:cNvSpPr txBox="1"/>
          <p:nvPr/>
        </p:nvSpPr>
        <p:spPr>
          <a:xfrm>
            <a:off x="5952523" y="4727575"/>
            <a:ext cx="3491823" cy="37701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04. Conditional Statement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863240" y="2512723"/>
            <a:ext cx="3949956" cy="628291"/>
          </a:xfrm>
          <a:prstGeom prst="roundRect">
            <a:avLst>
              <a:gd name="adj" fmla="val 50000"/>
            </a:avLst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9"/>
          <p:cNvSpPr txBox="1"/>
          <p:nvPr/>
        </p:nvSpPr>
        <p:spPr>
          <a:xfrm>
            <a:off x="6379801" y="2639695"/>
            <a:ext cx="3433394" cy="37701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02. Comparison Operator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2028806" y="2241060"/>
            <a:ext cx="2447876" cy="2447876"/>
          </a:xfrm>
          <a:prstGeom prst="ellipse">
            <a:avLst/>
          </a:prstGeom>
          <a:noFill/>
          <a:ln w="9525">
            <a:solidFill>
              <a:srgbClr val="F1D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val 28"/>
          <p:cNvSpPr/>
          <p:nvPr/>
        </p:nvSpPr>
        <p:spPr>
          <a:xfrm>
            <a:off x="2135710" y="2341554"/>
            <a:ext cx="2234068" cy="2246888"/>
          </a:xfrm>
          <a:prstGeom prst="ellipse">
            <a:avLst/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solidFill>
              <a:srgbClr val="F1DF9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920812" y="2133066"/>
            <a:ext cx="2663865" cy="2663865"/>
          </a:xfrm>
          <a:prstGeom prst="ellipse">
            <a:avLst/>
          </a:prstGeom>
          <a:noFill/>
          <a:ln w="9525">
            <a:solidFill>
              <a:srgbClr val="F1DF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Oval 28"/>
          <p:cNvSpPr/>
          <p:nvPr/>
        </p:nvSpPr>
        <p:spPr>
          <a:xfrm>
            <a:off x="3250970" y="1683876"/>
            <a:ext cx="935952" cy="941324"/>
          </a:xfrm>
          <a:prstGeom prst="ellipse">
            <a:avLst/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solidFill>
              <a:srgbClr val="F1DF9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Oval 28"/>
          <p:cNvSpPr/>
          <p:nvPr/>
        </p:nvSpPr>
        <p:spPr>
          <a:xfrm>
            <a:off x="4038829" y="2449400"/>
            <a:ext cx="527384" cy="530410"/>
          </a:xfrm>
          <a:prstGeom prst="ellipse">
            <a:avLst/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2700">
            <a:solidFill>
              <a:srgbClr val="F1DF9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Oval 28"/>
          <p:cNvSpPr/>
          <p:nvPr/>
        </p:nvSpPr>
        <p:spPr>
          <a:xfrm>
            <a:off x="4214083" y="1935863"/>
            <a:ext cx="371686" cy="373818"/>
          </a:xfrm>
          <a:prstGeom prst="ellipse">
            <a:avLst/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2700">
            <a:solidFill>
              <a:srgbClr val="F1DF97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35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TextBox 7"/>
          <p:cNvSpPr>
            <a:spLocks noChangeArrowheads="1"/>
          </p:cNvSpPr>
          <p:nvPr/>
        </p:nvSpPr>
        <p:spPr bwMode="auto">
          <a:xfrm>
            <a:off x="2209889" y="3017295"/>
            <a:ext cx="2159890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目录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449724" y="1494937"/>
            <a:ext cx="3931493" cy="628291"/>
          </a:xfrm>
          <a:prstGeom prst="roundRect">
            <a:avLst>
              <a:gd name="adj" fmla="val 50000"/>
            </a:avLst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017746" y="1341106"/>
            <a:ext cx="935952" cy="935952"/>
            <a:chOff x="1677608" y="2996952"/>
            <a:chExt cx="1395643" cy="1395643"/>
          </a:xfrm>
        </p:grpSpPr>
        <p:sp>
          <p:nvSpPr>
            <p:cNvPr id="51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9000">
                  <a:srgbClr val="C69135"/>
                </a:gs>
                <a:gs pos="329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3" name="KSO_Shape"/>
          <p:cNvSpPr/>
          <p:nvPr/>
        </p:nvSpPr>
        <p:spPr bwMode="auto">
          <a:xfrm>
            <a:off x="5319644" y="1708159"/>
            <a:ext cx="332155" cy="251883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9"/>
          <p:cNvSpPr txBox="1"/>
          <p:nvPr/>
        </p:nvSpPr>
        <p:spPr>
          <a:xfrm>
            <a:off x="5958906" y="1623060"/>
            <a:ext cx="3524273" cy="37701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0" lvl="1" algn="l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01.Run JS via Web Page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449725" y="2349055"/>
            <a:ext cx="935952" cy="935952"/>
            <a:chOff x="1677608" y="2996952"/>
            <a:chExt cx="1395643" cy="1395643"/>
          </a:xfrm>
        </p:grpSpPr>
        <p:sp>
          <p:nvSpPr>
            <p:cNvPr id="57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8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5450">
                  <a:srgbClr val="C69135"/>
                </a:gs>
                <a:gs pos="330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59" name="KSO_Shape"/>
          <p:cNvSpPr/>
          <p:nvPr/>
        </p:nvSpPr>
        <p:spPr bwMode="auto">
          <a:xfrm>
            <a:off x="5766016" y="2701204"/>
            <a:ext cx="321595" cy="273892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5881703" y="3616420"/>
            <a:ext cx="3931492" cy="628291"/>
          </a:xfrm>
          <a:prstGeom prst="roundRect">
            <a:avLst>
              <a:gd name="adj" fmla="val 50000"/>
            </a:avLst>
          </a:prstGeom>
          <a:gradFill>
            <a:gsLst>
              <a:gs pos="62470">
                <a:srgbClr val="C69135"/>
              </a:gs>
              <a:gs pos="325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9"/>
          <p:cNvSpPr txBox="1"/>
          <p:nvPr/>
        </p:nvSpPr>
        <p:spPr>
          <a:xfrm>
            <a:off x="6371686" y="3744595"/>
            <a:ext cx="3539401" cy="377014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 marL="0" lvl="1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03. Logical Operator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449725" y="3429000"/>
            <a:ext cx="935952" cy="935952"/>
            <a:chOff x="1677608" y="2996952"/>
            <a:chExt cx="1395643" cy="1395643"/>
          </a:xfrm>
        </p:grpSpPr>
        <p:sp>
          <p:nvSpPr>
            <p:cNvPr id="6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4556">
                  <a:srgbClr val="C69135"/>
                </a:gs>
                <a:gs pos="321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7" name="KSO_Shape"/>
          <p:cNvSpPr/>
          <p:nvPr/>
        </p:nvSpPr>
        <p:spPr bwMode="auto">
          <a:xfrm>
            <a:off x="5758959" y="3774655"/>
            <a:ext cx="317482" cy="314307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5017746" y="4436949"/>
            <a:ext cx="935952" cy="935952"/>
            <a:chOff x="1677608" y="2996952"/>
            <a:chExt cx="1395643" cy="1395643"/>
          </a:xfrm>
        </p:grpSpPr>
        <p:sp>
          <p:nvSpPr>
            <p:cNvPr id="6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0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5396">
                  <a:srgbClr val="C69135"/>
                </a:gs>
                <a:gs pos="35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1" name="KSO_Shape"/>
          <p:cNvSpPr/>
          <p:nvPr/>
        </p:nvSpPr>
        <p:spPr bwMode="auto">
          <a:xfrm>
            <a:off x="5332550" y="4775071"/>
            <a:ext cx="346585" cy="294596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5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7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5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775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bldLvl="0" animBg="1"/>
      <p:bldP spid="73" grpId="0"/>
      <p:bldP spid="60" grpId="0" bldLvl="0" animBg="1"/>
      <p:bldP spid="61" grpId="0"/>
      <p:bldP spid="36" grpId="0" bldLvl="0" animBg="1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  <p:bldP spid="44" grpId="0"/>
      <p:bldP spid="49" grpId="0" bldLvl="0" animBg="1"/>
      <p:bldP spid="53" grpId="0" bldLvl="0" animBg="1"/>
      <p:bldP spid="54" grpId="0"/>
      <p:bldP spid="59" grpId="0" bldLvl="0" animBg="1"/>
      <p:bldP spid="62" grpId="0" bldLvl="0" animBg="1"/>
      <p:bldP spid="63" grpId="0"/>
      <p:bldP spid="67" grpId="0" bldLvl="0" animBg="1"/>
      <p:bldP spid="7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5058966" y="269748"/>
            <a:ext cx="19335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Example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23A158-2CDF-07D3-4209-C149BC923CF3}"/>
              </a:ext>
            </a:extLst>
          </p:cNvPr>
          <p:cNvSpPr txBox="1"/>
          <p:nvPr/>
        </p:nvSpPr>
        <p:spPr>
          <a:xfrm>
            <a:off x="2466491" y="922414"/>
            <a:ext cx="7757277" cy="3779758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check if number is greater than 0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the body of the if statement</a:t>
            </a:r>
            <a:endParaRPr lang="en-US" sz="2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positive"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if statement is easy"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92DC1C3-2484-E0D0-4AEA-527B1115B613}"/>
              </a:ext>
            </a:extLst>
          </p:cNvPr>
          <p:cNvSpPr/>
          <p:nvPr/>
        </p:nvSpPr>
        <p:spPr>
          <a:xfrm>
            <a:off x="2412970" y="5205202"/>
            <a:ext cx="3683030" cy="128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2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number is positive </a:t>
            </a:r>
          </a:p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if statement is easy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B07110-2CDC-5263-98A7-FE89CF479EBF}"/>
              </a:ext>
            </a:extLst>
          </p:cNvPr>
          <p:cNvSpPr/>
          <p:nvPr/>
        </p:nvSpPr>
        <p:spPr>
          <a:xfrm>
            <a:off x="6540738" y="5189059"/>
            <a:ext cx="3683030" cy="9881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-1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if statement is easy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Left Brace 42">
            <a:extLst>
              <a:ext uri="{FF2B5EF4-FFF2-40B4-BE49-F238E27FC236}">
                <a16:creationId xmlns:a16="http://schemas.microsoft.com/office/drawing/2014/main" id="{9D80ABE4-F696-E5B7-A042-C2AD67E93140}"/>
              </a:ext>
            </a:extLst>
          </p:cNvPr>
          <p:cNvSpPr/>
          <p:nvPr/>
        </p:nvSpPr>
        <p:spPr>
          <a:xfrm rot="5400000">
            <a:off x="6095486" y="3131474"/>
            <a:ext cx="499289" cy="36158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141629" y="269748"/>
            <a:ext cx="3864776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If</a:t>
            </a:r>
            <a:r>
              <a:rPr lang="zh-CN" altLang="en-US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Yu Mincho Light" panose="020B0400000000000000" pitchFamily="18" charset="-128"/>
                <a:cs typeface="Kartika" panose="02020503030404060203" pitchFamily="18" charset="0"/>
              </a:rPr>
              <a:t>‧ ‧ ‧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方正兰亭超细黑简体" panose="02000000000000000000" pitchFamily="2" charset="-122"/>
                <a:cs typeface="Kartika" panose="02020503030404060203" pitchFamily="18" charset="0"/>
              </a:rPr>
              <a:t>else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Statement</a:t>
            </a:r>
          </a:p>
        </p:txBody>
      </p:sp>
      <p:pic>
        <p:nvPicPr>
          <p:cNvPr id="12290" name="Picture 2" descr="Working of if-else statement in JavaScript">
            <a:extLst>
              <a:ext uri="{FF2B5EF4-FFF2-40B4-BE49-F238E27FC236}">
                <a16:creationId xmlns:a16="http://schemas.microsoft.com/office/drawing/2014/main" id="{55334D9E-512B-4FF1-73AE-FE8EFA4AD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10983"/>
            <a:ext cx="9448800" cy="52197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332413619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5058966" y="269748"/>
            <a:ext cx="19335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Example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23A158-2CDF-07D3-4209-C149BC923CF3}"/>
              </a:ext>
            </a:extLst>
          </p:cNvPr>
          <p:cNvSpPr txBox="1"/>
          <p:nvPr/>
        </p:nvSpPr>
        <p:spPr>
          <a:xfrm>
            <a:off x="1027890" y="1053696"/>
            <a:ext cx="10136220" cy="3779758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positive"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either a negative number or 0"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if...else statement is easy"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92DC1C3-2484-E0D0-4AEA-527B1115B613}"/>
              </a:ext>
            </a:extLst>
          </p:cNvPr>
          <p:cNvSpPr/>
          <p:nvPr/>
        </p:nvSpPr>
        <p:spPr>
          <a:xfrm>
            <a:off x="802294" y="5212920"/>
            <a:ext cx="4141715" cy="1289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number is positive The if...else statement is easy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B07110-2CDC-5263-98A7-FE89CF479EBF}"/>
              </a:ext>
            </a:extLst>
          </p:cNvPr>
          <p:cNvSpPr/>
          <p:nvPr/>
        </p:nvSpPr>
        <p:spPr>
          <a:xfrm>
            <a:off x="5356190" y="5222567"/>
            <a:ext cx="6624535" cy="1356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-1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number is either a negative number or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if...else statement is easy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09B8EBE-DDD7-8344-E86D-F3D19DD94FC9}"/>
              </a:ext>
            </a:extLst>
          </p:cNvPr>
          <p:cNvSpPr/>
          <p:nvPr/>
        </p:nvSpPr>
        <p:spPr>
          <a:xfrm rot="5400000">
            <a:off x="5958995" y="1959649"/>
            <a:ext cx="421787" cy="605905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6179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141629" y="269748"/>
            <a:ext cx="418858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If</a:t>
            </a:r>
            <a:r>
              <a:rPr lang="zh-CN" altLang="en-US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Yu Mincho Light" panose="020B0400000000000000" pitchFamily="18" charset="-128"/>
                <a:cs typeface="Kartika" panose="02020503030404060203" pitchFamily="18" charset="0"/>
              </a:rPr>
              <a:t>‧ ‧ ‧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方正兰亭超细黑简体" panose="02000000000000000000" pitchFamily="2" charset="-122"/>
                <a:cs typeface="Kartika" panose="02020503030404060203" pitchFamily="18" charset="0"/>
              </a:rPr>
              <a:t>else if </a:t>
            </a:r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Statement</a:t>
            </a:r>
          </a:p>
        </p:txBody>
      </p:sp>
      <p:pic>
        <p:nvPicPr>
          <p:cNvPr id="14338" name="Picture 2" descr="Working of if-else ladder statement in JavaScript">
            <a:extLst>
              <a:ext uri="{FF2B5EF4-FFF2-40B4-BE49-F238E27FC236}">
                <a16:creationId xmlns:a16="http://schemas.microsoft.com/office/drawing/2014/main" id="{FE3D0609-3607-A0A7-6495-FFE278AC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8" y="1378501"/>
            <a:ext cx="11663464" cy="492508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2262300666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42037" y="659413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5058966" y="269748"/>
            <a:ext cx="1933543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Example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23A158-2CDF-07D3-4209-C149BC923CF3}"/>
              </a:ext>
            </a:extLst>
          </p:cNvPr>
          <p:cNvSpPr txBox="1"/>
          <p:nvPr/>
        </p:nvSpPr>
        <p:spPr>
          <a:xfrm>
            <a:off x="1782268" y="900301"/>
            <a:ext cx="8534399" cy="3847862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positive"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0"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number is negative"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 if...else if...else statement is easy"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CB07110-2CDC-5263-98A7-FE89CF479EBF}"/>
              </a:ext>
            </a:extLst>
          </p:cNvPr>
          <p:cNvSpPr/>
          <p:nvPr/>
        </p:nvSpPr>
        <p:spPr>
          <a:xfrm>
            <a:off x="3407628" y="5231803"/>
            <a:ext cx="5856445" cy="1356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number is 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if...else if...else statement is easy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00ACB5F-BF7F-AF6F-3428-E47E72E8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B7E42C-6DE3-83B1-CC3B-3EDE0E0652AC}"/>
              </a:ext>
            </a:extLst>
          </p:cNvPr>
          <p:cNvCxnSpPr>
            <a:cxnSpLocks/>
          </p:cNvCxnSpPr>
          <p:nvPr/>
        </p:nvCxnSpPr>
        <p:spPr>
          <a:xfrm flipH="1">
            <a:off x="6483576" y="4748163"/>
            <a:ext cx="1" cy="47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4228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48460" y="334782"/>
            <a:ext cx="4337982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Nested if</a:t>
            </a:r>
            <a:r>
              <a:rPr lang="zh-CN" altLang="en-US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Yu Mincho Light" panose="020B0400000000000000" pitchFamily="18" charset="-128"/>
                <a:cs typeface="Kartika" panose="02020503030404060203" pitchFamily="18" charset="0"/>
              </a:rPr>
              <a:t>‧ ‧ ‧ </a:t>
            </a:r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方正兰亭超细黑简体" panose="02000000000000000000" pitchFamily="2" charset="-122"/>
                <a:cs typeface="Kartika" panose="02020503030404060203" pitchFamily="18" charset="0"/>
              </a:rPr>
              <a:t>else </a:t>
            </a:r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E13C-67A4-376A-42F9-FAB077C7FCE3}"/>
              </a:ext>
            </a:extLst>
          </p:cNvPr>
          <p:cNvSpPr txBox="1"/>
          <p:nvPr/>
        </p:nvSpPr>
        <p:spPr>
          <a:xfrm>
            <a:off x="2229446" y="1363274"/>
            <a:ext cx="8005543" cy="3507343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"Enter a number: 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entered number 0"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entered a positive number"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entered a negative number"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6E9ED4-47DB-5C79-B0A1-D1EAB0B032AA}"/>
              </a:ext>
            </a:extLst>
          </p:cNvPr>
          <p:cNvSpPr/>
          <p:nvPr/>
        </p:nvSpPr>
        <p:spPr>
          <a:xfrm>
            <a:off x="3948460" y="5340089"/>
            <a:ext cx="4934505" cy="829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a number: 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You entered a positive number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512CF8-0C04-2169-E3CA-AC6A28EFDB81}"/>
              </a:ext>
            </a:extLst>
          </p:cNvPr>
          <p:cNvCxnSpPr>
            <a:cxnSpLocks/>
          </p:cNvCxnSpPr>
          <p:nvPr/>
        </p:nvCxnSpPr>
        <p:spPr>
          <a:xfrm flipH="1">
            <a:off x="6450354" y="4870617"/>
            <a:ext cx="1" cy="4703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09071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31037" y="288410"/>
            <a:ext cx="437228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ea typeface="方正兰亭超细黑简体" panose="02000000000000000000" pitchFamily="2" charset="-122"/>
                <a:cs typeface="Kartika" panose="02020503030404060203" pitchFamily="18" charset="0"/>
              </a:rPr>
              <a:t>Switch Statement Flowchart</a:t>
            </a:r>
            <a:endParaRPr lang="en-US" altLang="zh-CN" sz="2800" b="1" dirty="0">
              <a:gradFill>
                <a:gsLst>
                  <a:gs pos="0">
                    <a:srgbClr val="BC9E51"/>
                  </a:gs>
                  <a:gs pos="50000">
                    <a:srgbClr val="ECE499"/>
                  </a:gs>
                  <a:gs pos="100000">
                    <a:srgbClr val="BC9E51"/>
                  </a:gs>
                </a:gsLst>
                <a:lin ang="0" scaled="0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pic>
        <p:nvPicPr>
          <p:cNvPr id="17410" name="Picture 2" descr="Flowchart of JavaScript switch statement">
            <a:extLst>
              <a:ext uri="{FF2B5EF4-FFF2-40B4-BE49-F238E27FC236}">
                <a16:creationId xmlns:a16="http://schemas.microsoft.com/office/drawing/2014/main" id="{B9D1C923-87AB-0794-3B73-B9AB50C57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443" y="753593"/>
            <a:ext cx="4256578" cy="6036906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0C11B-68BF-41C9-B6DF-71377DB8AB8C}"/>
              </a:ext>
            </a:extLst>
          </p:cNvPr>
          <p:cNvSpPr txBox="1"/>
          <p:nvPr/>
        </p:nvSpPr>
        <p:spPr>
          <a:xfrm>
            <a:off x="610607" y="1582340"/>
            <a:ext cx="5069757" cy="4093428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expression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body of case 1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 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body of case 2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body of case N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body of default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8069117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76454" y="334782"/>
            <a:ext cx="426578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黑简体"/>
                <a:ea typeface="方正兰亭超细黑简体" panose="02000000000000000000" pitchFamily="2" charset="-122"/>
                <a:cs typeface="Kartika" panose="02020503030404060203" pitchFamily="18" charset="0"/>
              </a:rPr>
              <a:t>Simple Program by Switch</a:t>
            </a:r>
            <a:endParaRPr lang="en-US" altLang="zh-CN" sz="2400" b="1" dirty="0">
              <a:gradFill>
                <a:gsLst>
                  <a:gs pos="0">
                    <a:srgbClr val="BC9E51"/>
                  </a:gs>
                  <a:gs pos="50000">
                    <a:srgbClr val="ECE499"/>
                  </a:gs>
                  <a:gs pos="100000">
                    <a:srgbClr val="BC9E51"/>
                  </a:gs>
                </a:gsLst>
                <a:lin ang="0" scaled="0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E13C-67A4-376A-42F9-FAB077C7FCE3}"/>
              </a:ext>
            </a:extLst>
          </p:cNvPr>
          <p:cNvSpPr txBox="1"/>
          <p:nvPr/>
        </p:nvSpPr>
        <p:spPr>
          <a:xfrm>
            <a:off x="1407539" y="1531225"/>
            <a:ext cx="5524293" cy="4495769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'two'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value is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26E9ED4-47DB-5C79-B0A1-D1EAB0B032AA}"/>
              </a:ext>
            </a:extLst>
          </p:cNvPr>
          <p:cNvSpPr/>
          <p:nvPr/>
        </p:nvSpPr>
        <p:spPr>
          <a:xfrm>
            <a:off x="7932411" y="3172748"/>
            <a:ext cx="2947084" cy="755439"/>
          </a:xfrm>
          <a:prstGeom prst="wedgeRoundRectCallout">
            <a:avLst>
              <a:gd name="adj1" fmla="val -64677"/>
              <a:gd name="adj2" fmla="val 482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value is two.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39887"/>
      </p:ext>
    </p:extLst>
  </p:cSld>
  <p:clrMapOvr>
    <a:masterClrMapping/>
  </p:clrMapOvr>
  <p:transition>
    <p:comb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060433" y="334782"/>
            <a:ext cx="4021229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黑简体"/>
                <a:ea typeface="方正兰亭超细黑简体" panose="02000000000000000000" pitchFamily="2" charset="-122"/>
                <a:cs typeface="Kartika" panose="02020503030404060203" pitchFamily="18" charset="0"/>
              </a:rPr>
              <a:t>Type Checking by Switch</a:t>
            </a:r>
            <a:endParaRPr lang="en-US" altLang="zh-CN" sz="2400" b="1" dirty="0">
              <a:gradFill>
                <a:gsLst>
                  <a:gs pos="0">
                    <a:srgbClr val="BC9E51"/>
                  </a:gs>
                  <a:gs pos="50000">
                    <a:srgbClr val="ECE499"/>
                  </a:gs>
                  <a:gs pos="100000">
                    <a:srgbClr val="BC9E51"/>
                  </a:gs>
                </a:gsLst>
                <a:lin ang="0" scaled="0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E13C-67A4-376A-42F9-FAB077C7FCE3}"/>
              </a:ext>
            </a:extLst>
          </p:cNvPr>
          <p:cNvSpPr txBox="1"/>
          <p:nvPr/>
        </p:nvSpPr>
        <p:spPr>
          <a:xfrm>
            <a:off x="1143413" y="837105"/>
            <a:ext cx="5524293" cy="5839480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'two'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`The value is 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26E9ED4-47DB-5C79-B0A1-D1EAB0B032AA}"/>
              </a:ext>
            </a:extLst>
          </p:cNvPr>
          <p:cNvSpPr/>
          <p:nvPr/>
        </p:nvSpPr>
        <p:spPr>
          <a:xfrm>
            <a:off x="7932411" y="3172748"/>
            <a:ext cx="2947084" cy="755439"/>
          </a:xfrm>
          <a:prstGeom prst="wedgeRoundRectCallout">
            <a:avLst>
              <a:gd name="adj1" fmla="val -119632"/>
              <a:gd name="adj2" fmla="val 64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The value is one.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67851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873817" y="334782"/>
            <a:ext cx="447911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黑简体"/>
                <a:ea typeface="方正兰亭超细黑简体" panose="02000000000000000000" pitchFamily="2" charset="-122"/>
                <a:cs typeface="Kartika" panose="02020503030404060203" pitchFamily="18" charset="0"/>
              </a:rPr>
              <a:t>Simple Calculator by Switch</a:t>
            </a:r>
            <a:endParaRPr lang="en-US" altLang="zh-CN" sz="2400" b="1" dirty="0">
              <a:gradFill>
                <a:gsLst>
                  <a:gs pos="0">
                    <a:srgbClr val="BC9E51"/>
                  </a:gs>
                  <a:gs pos="50000">
                    <a:srgbClr val="ECE499"/>
                  </a:gs>
                  <a:gs pos="100000">
                    <a:srgbClr val="BC9E51"/>
                  </a:gs>
                </a:gsLst>
                <a:lin ang="0" scaled="0"/>
              </a:gra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Kartika" panose="020205030304040602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AE13C-67A4-376A-42F9-FAB077C7FCE3}"/>
              </a:ext>
            </a:extLst>
          </p:cNvPr>
          <p:cNvSpPr txBox="1"/>
          <p:nvPr/>
        </p:nvSpPr>
        <p:spPr>
          <a:xfrm>
            <a:off x="1942698" y="887163"/>
            <a:ext cx="8537828" cy="5346144"/>
          </a:xfrm>
          <a:prstGeom prst="round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operator ( either +, -, * or / ): 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first number: 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parseFloat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'Enter second number: 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  <a:b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operator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'+'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'-'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26E9ED4-47DB-5C79-B0A1-D1EAB0B032AA}"/>
              </a:ext>
            </a:extLst>
          </p:cNvPr>
          <p:cNvSpPr/>
          <p:nvPr/>
        </p:nvSpPr>
        <p:spPr>
          <a:xfrm>
            <a:off x="8905853" y="5706142"/>
            <a:ext cx="2686898" cy="1054329"/>
          </a:xfrm>
          <a:prstGeom prst="wedgeRoundRectCallout">
            <a:avLst>
              <a:gd name="adj1" fmla="val -222682"/>
              <a:gd name="adj2" fmla="val -206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operator: +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first number: 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Enter second number: 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  <a:ea typeface="Droid Sans Mono"/>
              </a:rPr>
              <a:t>4 + 5 = 9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1983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16655" y="1325085"/>
            <a:ext cx="2031919" cy="2031919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3739">
                  <a:srgbClr val="C69135"/>
                </a:gs>
                <a:gs pos="30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613954" y="2024174"/>
            <a:ext cx="836131" cy="634062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5277575" y="3769821"/>
            <a:ext cx="158254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</a:rPr>
              <a:t>PART 01</a:t>
            </a:r>
          </a:p>
        </p:txBody>
      </p:sp>
      <p:grpSp>
        <p:nvGrpSpPr>
          <p:cNvPr id="42" name="组合 41"/>
          <p:cNvGrpSpPr/>
          <p:nvPr/>
        </p:nvGrpSpPr>
        <p:grpSpPr>
          <a:xfrm flipH="1">
            <a:off x="-23089" y="4522010"/>
            <a:ext cx="4031795" cy="2198117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7915545" y="4458029"/>
            <a:ext cx="4300744" cy="2276153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圆角矩形 47"/>
          <p:cNvSpPr/>
          <p:nvPr/>
        </p:nvSpPr>
        <p:spPr>
          <a:xfrm>
            <a:off x="3797556" y="4300220"/>
            <a:ext cx="4570709" cy="628291"/>
          </a:xfrm>
          <a:prstGeom prst="roundRect">
            <a:avLst>
              <a:gd name="adj" fmla="val 50000"/>
            </a:avLst>
          </a:prstGeom>
          <a:gradFill>
            <a:gsLst>
              <a:gs pos="68306">
                <a:srgbClr val="C69135"/>
              </a:gs>
              <a:gs pos="308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sp>
        <p:nvSpPr>
          <p:cNvPr id="29" name="Rectangle 49"/>
          <p:cNvSpPr/>
          <p:nvPr/>
        </p:nvSpPr>
        <p:spPr>
          <a:xfrm>
            <a:off x="3797556" y="4322025"/>
            <a:ext cx="4570709" cy="55399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Run JS via Web Page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48" grpId="0" bldLvl="0" animBg="1"/>
      <p:bldP spid="29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795" y="6350"/>
            <a:ext cx="12212955" cy="63246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365912" y="2430973"/>
            <a:ext cx="7460107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algn="ctr">
              <a:buNone/>
            </a:pPr>
            <a:r>
              <a:rPr lang="en-US" altLang="zh-CN" sz="68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sz="6825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5" y="6350"/>
            <a:ext cx="6796405" cy="3121025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795" y="4801870"/>
            <a:ext cx="12178030" cy="202819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-23089" y="4522010"/>
            <a:ext cx="4031795" cy="2198117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7915545" y="4458029"/>
            <a:ext cx="4300744" cy="2276153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390B19-6A8F-AE06-B1ED-49278F9E33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31547"/>
              </p:ext>
            </p:extLst>
          </p:nvPr>
        </p:nvGraphicFramePr>
        <p:xfrm>
          <a:off x="101698" y="1517751"/>
          <a:ext cx="12000105" cy="3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BE5768-1A5C-419A-063C-046AE493D437}"/>
              </a:ext>
            </a:extLst>
          </p:cNvPr>
          <p:cNvSpPr txBox="1"/>
          <p:nvPr/>
        </p:nvSpPr>
        <p:spPr>
          <a:xfrm>
            <a:off x="760865" y="49170"/>
            <a:ext cx="2652227" cy="2145268"/>
          </a:xfrm>
          <a:prstGeom prst="wedgeRoundRectCallout">
            <a:avLst>
              <a:gd name="adj1" fmla="val 42964"/>
              <a:gd name="adj2" fmla="val 82507"/>
              <a:gd name="adj3" fmla="val 16667"/>
            </a:avLst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Programiz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2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633BDF-2590-12E0-F9A5-C13AB42D4CD0}"/>
              </a:ext>
            </a:extLst>
          </p:cNvPr>
          <p:cNvGrpSpPr/>
          <p:nvPr/>
        </p:nvGrpSpPr>
        <p:grpSpPr>
          <a:xfrm>
            <a:off x="4549785" y="63235"/>
            <a:ext cx="4195062" cy="2145269"/>
            <a:chOff x="4549785" y="63235"/>
            <a:chExt cx="4195062" cy="2145269"/>
          </a:xfrm>
        </p:grpSpPr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C0CB9211-EB78-254E-9289-61DB13FD4B9C}"/>
                </a:ext>
              </a:extLst>
            </p:cNvPr>
            <p:cNvSpPr/>
            <p:nvPr/>
          </p:nvSpPr>
          <p:spPr>
            <a:xfrm>
              <a:off x="4549785" y="63235"/>
              <a:ext cx="4195062" cy="2145269"/>
            </a:xfrm>
            <a:prstGeom prst="wedgeRectCallout">
              <a:avLst>
                <a:gd name="adj1" fmla="val 6525"/>
                <a:gd name="adj2" fmla="val 7772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DEAD86-BA27-E6B3-78BE-2D9FF759F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08116" y="116331"/>
              <a:ext cx="4097062" cy="207154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1B5ED6-0CA0-7A33-1A70-81237D402BC8}"/>
              </a:ext>
            </a:extLst>
          </p:cNvPr>
          <p:cNvGrpSpPr/>
          <p:nvPr/>
        </p:nvGrpSpPr>
        <p:grpSpPr>
          <a:xfrm>
            <a:off x="606116" y="4577055"/>
            <a:ext cx="4379251" cy="2128450"/>
            <a:chOff x="431404" y="4587080"/>
            <a:chExt cx="4379251" cy="2128450"/>
          </a:xfrm>
        </p:grpSpPr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5938FEAE-647A-3170-79F5-AB155B043393}"/>
                </a:ext>
              </a:extLst>
            </p:cNvPr>
            <p:cNvSpPr/>
            <p:nvPr/>
          </p:nvSpPr>
          <p:spPr>
            <a:xfrm>
              <a:off x="431404" y="4587080"/>
              <a:ext cx="4379251" cy="2128450"/>
            </a:xfrm>
            <a:prstGeom prst="wedgeRectCallout">
              <a:avLst>
                <a:gd name="adj1" fmla="val 53526"/>
                <a:gd name="adj2" fmla="val -7865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119B52-660F-DA18-1839-DCF2297C9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7083" y="4642597"/>
              <a:ext cx="4207892" cy="203607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36B38-EE40-F44E-45B1-207A07F4092A}"/>
              </a:ext>
            </a:extLst>
          </p:cNvPr>
          <p:cNvGrpSpPr/>
          <p:nvPr/>
        </p:nvGrpSpPr>
        <p:grpSpPr>
          <a:xfrm>
            <a:off x="6337886" y="4954555"/>
            <a:ext cx="5663682" cy="1714094"/>
            <a:chOff x="6337886" y="4954555"/>
            <a:chExt cx="5663682" cy="1714094"/>
          </a:xfrm>
        </p:grpSpPr>
        <p:sp>
          <p:nvSpPr>
            <p:cNvPr id="16" name="Speech Bubble: Rectangle 15">
              <a:extLst>
                <a:ext uri="{FF2B5EF4-FFF2-40B4-BE49-F238E27FC236}">
                  <a16:creationId xmlns:a16="http://schemas.microsoft.com/office/drawing/2014/main" id="{A247120F-D37E-114F-D78E-6CC838EC8FD7}"/>
                </a:ext>
              </a:extLst>
            </p:cNvPr>
            <p:cNvSpPr/>
            <p:nvPr/>
          </p:nvSpPr>
          <p:spPr>
            <a:xfrm>
              <a:off x="6337886" y="4954555"/>
              <a:ext cx="5663682" cy="1714094"/>
            </a:xfrm>
            <a:prstGeom prst="wedgeRectCallout">
              <a:avLst>
                <a:gd name="adj1" fmla="val 37157"/>
                <a:gd name="adj2" fmla="val -10461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052767-4418-2186-CA6A-F4E05B1E8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51944" y="5052843"/>
              <a:ext cx="5454228" cy="1525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174369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DD63145-2E45-4C40-A6B1-E4B974EC13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5DD63145-2E45-4C40-A6B1-E4B974EC13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E31C7D-A9CE-48ED-ABF4-A56CD09FD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32E31C7D-A9CE-48ED-ABF4-A56CD09FD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ED2573-55E7-4E4D-A400-87CAE9946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0AED2573-55E7-4E4D-A400-87CAE99466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429B3CD-9D45-40F1-A340-48C7050DE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9429B3CD-9D45-40F1-A340-48C7050DE7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9E683D-9350-4177-8F74-C913800B25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759E683D-9350-4177-8F74-C913800B25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1FA21B8-846E-49AA-B643-12363EBF4F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>
                                            <p:graphicEl>
                                              <a:dgm id="{51FA21B8-846E-49AA-B643-12363EBF4F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4A72841-53E5-41D0-9730-9F41038A19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74A72841-53E5-41D0-9730-9F41038A19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16655" y="1325085"/>
            <a:ext cx="2031919" cy="2031919"/>
            <a:chOff x="1677608" y="2996952"/>
            <a:chExt cx="1395643" cy="1395643"/>
          </a:xfrm>
        </p:grpSpPr>
        <p:sp>
          <p:nvSpPr>
            <p:cNvPr id="25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1000"/>
                  </a:schemeClr>
                </a:gs>
                <a:gs pos="0">
                  <a:schemeClr val="bg1">
                    <a:lumMod val="99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17500" dist="1143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FA783A"/>
                </a:solidFill>
              </a:endParaRPr>
            </a:p>
          </p:txBody>
        </p:sp>
        <p:sp>
          <p:nvSpPr>
            <p:cNvPr id="26" name="Oval 29"/>
            <p:cNvSpPr>
              <a:spLocks noChangeAspect="1"/>
            </p:cNvSpPr>
            <p:nvPr/>
          </p:nvSpPr>
          <p:spPr>
            <a:xfrm>
              <a:off x="1850114" y="3169458"/>
              <a:ext cx="1050630" cy="1050630"/>
            </a:xfrm>
            <a:prstGeom prst="ellipse">
              <a:avLst/>
            </a:prstGeom>
            <a:gradFill>
              <a:gsLst>
                <a:gs pos="63739">
                  <a:srgbClr val="C69135"/>
                </a:gs>
                <a:gs pos="308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5400000" scaled="1"/>
            </a:gradFill>
            <a:ln w="120650">
              <a:gradFill flip="none" rotWithShape="1">
                <a:gsLst>
                  <a:gs pos="0">
                    <a:schemeClr val="bg1">
                      <a:lumMod val="78000"/>
                    </a:schemeClr>
                  </a:gs>
                  <a:gs pos="100000">
                    <a:schemeClr val="bg1">
                      <a:lumMod val="98000"/>
                    </a:schemeClr>
                  </a:gs>
                </a:gsLst>
                <a:lin ang="5400000" scaled="1"/>
                <a:tileRect/>
              </a:gradFill>
            </a:ln>
            <a:effectLst>
              <a:innerShdw blurRad="330200" dist="165100" dir="16200000">
                <a:prstClr val="black">
                  <a:alpha val="5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solidFill>
                  <a:srgbClr val="FA78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-BoldItalic" pitchFamily="50" charset="0"/>
              </a:endParaRPr>
            </a:p>
          </p:txBody>
        </p:sp>
      </p:grpSp>
      <p:sp>
        <p:nvSpPr>
          <p:cNvPr id="27" name="KSO_Shape"/>
          <p:cNvSpPr/>
          <p:nvPr/>
        </p:nvSpPr>
        <p:spPr bwMode="auto">
          <a:xfrm>
            <a:off x="5613954" y="2024174"/>
            <a:ext cx="836131" cy="634062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A783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TextBox 45"/>
          <p:cNvSpPr txBox="1"/>
          <p:nvPr/>
        </p:nvSpPr>
        <p:spPr>
          <a:xfrm>
            <a:off x="5277575" y="3769821"/>
            <a:ext cx="1582549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1DF97"/>
                </a:solidFill>
                <a:latin typeface="微软雅黑" panose="020B0503020204020204" charset="-122"/>
                <a:ea typeface="微软雅黑" panose="020B0503020204020204" charset="-122"/>
              </a:rPr>
              <a:t>PART 02</a:t>
            </a:r>
          </a:p>
        </p:txBody>
      </p:sp>
      <p:grpSp>
        <p:nvGrpSpPr>
          <p:cNvPr id="42" name="组合 41"/>
          <p:cNvGrpSpPr/>
          <p:nvPr/>
        </p:nvGrpSpPr>
        <p:grpSpPr>
          <a:xfrm flipH="1">
            <a:off x="-23089" y="4522010"/>
            <a:ext cx="4031795" cy="2198117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7915545" y="4484661"/>
            <a:ext cx="4300744" cy="2276153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8" name="圆角矩形 47"/>
          <p:cNvSpPr/>
          <p:nvPr/>
        </p:nvSpPr>
        <p:spPr>
          <a:xfrm>
            <a:off x="3897297" y="4300220"/>
            <a:ext cx="4847207" cy="628291"/>
          </a:xfrm>
          <a:prstGeom prst="roundRect">
            <a:avLst>
              <a:gd name="adj" fmla="val 50000"/>
            </a:avLst>
          </a:prstGeom>
          <a:gradFill>
            <a:gsLst>
              <a:gs pos="68306">
                <a:srgbClr val="C69135"/>
              </a:gs>
              <a:gs pos="308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 w="19050">
            <a:solidFill>
              <a:srgbClr val="F1DF97"/>
            </a:solidFill>
          </a:ln>
          <a:effectLst>
            <a:outerShdw blurRad="127000" dist="635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</a:endParaRPr>
          </a:p>
        </p:txBody>
      </p:sp>
      <p:sp>
        <p:nvSpPr>
          <p:cNvPr id="29" name="Rectangle 49"/>
          <p:cNvSpPr/>
          <p:nvPr/>
        </p:nvSpPr>
        <p:spPr>
          <a:xfrm>
            <a:off x="3897297" y="4304270"/>
            <a:ext cx="4847208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Comparison Operator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8" grpId="0" bldLvl="0" animBg="1"/>
      <p:bldP spid="48" grpId="0" bldLvl="0" animBg="1"/>
      <p:bldP spid="2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02675" y="278626"/>
            <a:ext cx="4390946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Comparison</a:t>
            </a:r>
            <a:r>
              <a:rPr lang="zh-CN" altLang="en-US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 </a:t>
            </a:r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Operator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B2C950-711D-60AE-C563-0A9044994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65388"/>
              </p:ext>
            </p:extLst>
          </p:nvPr>
        </p:nvGraphicFramePr>
        <p:xfrm>
          <a:off x="470513" y="2092804"/>
          <a:ext cx="11319029" cy="445105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486518">
                  <a:extLst>
                    <a:ext uri="{9D8B030D-6E8A-4147-A177-3AD203B41FA5}">
                      <a16:colId xmlns:a16="http://schemas.microsoft.com/office/drawing/2014/main" val="4205271651"/>
                    </a:ext>
                  </a:extLst>
                </a:gridCol>
                <a:gridCol w="7663191">
                  <a:extLst>
                    <a:ext uri="{9D8B030D-6E8A-4147-A177-3AD203B41FA5}">
                      <a16:colId xmlns:a16="http://schemas.microsoft.com/office/drawing/2014/main" val="1307853726"/>
                    </a:ext>
                  </a:extLst>
                </a:gridCol>
                <a:gridCol w="2169320">
                  <a:extLst>
                    <a:ext uri="{9D8B030D-6E8A-4147-A177-3AD203B41FA5}">
                      <a16:colId xmlns:a16="http://schemas.microsoft.com/office/drawing/2014/main" val="1391889958"/>
                    </a:ext>
                  </a:extLst>
                </a:gridCol>
              </a:tblGrid>
              <a:tr h="405512"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effectLst/>
                        </a:rPr>
                        <a:t>Operator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effectLst/>
                        </a:rPr>
                        <a:t>Description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>
                          <a:effectLst/>
                        </a:rPr>
                        <a:t>Example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13355394"/>
                  </a:ext>
                </a:extLst>
              </a:tr>
              <a:tr h="40551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==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Equal to</a:t>
                      </a:r>
                      <a:r>
                        <a:rPr lang="en-US" sz="2000" dirty="0">
                          <a:effectLst/>
                        </a:rPr>
                        <a:t>: true if the operands are equal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5==5; //true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839946450"/>
                  </a:ext>
                </a:extLst>
              </a:tr>
              <a:tr h="40551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!=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Not equal to</a:t>
                      </a:r>
                      <a:r>
                        <a:rPr lang="en-US" sz="2000" dirty="0">
                          <a:effectLst/>
                        </a:rPr>
                        <a:t>: true if the operands are not equal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5!=5; //false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697196093"/>
                  </a:ext>
                </a:extLst>
              </a:tr>
              <a:tr h="40551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===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Strict equal to</a:t>
                      </a:r>
                      <a:r>
                        <a:rPr lang="en-US" sz="2000">
                          <a:effectLst/>
                        </a:rPr>
                        <a:t>: true if the operands are equal and of the same 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5==='5'; //false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42020967"/>
                  </a:ext>
                </a:extLst>
              </a:tr>
              <a:tr h="54411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!==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Strict not equal to</a:t>
                      </a:r>
                      <a:r>
                        <a:rPr lang="en-US" sz="2000">
                          <a:effectLst/>
                        </a:rPr>
                        <a:t>: true if the operands are equal but of different type or not equal at all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5!=='5'; //true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10809806"/>
                  </a:ext>
                </a:extLst>
              </a:tr>
              <a:tr h="40551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&gt;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Greater than</a:t>
                      </a:r>
                      <a:r>
                        <a:rPr lang="en-US" sz="2000">
                          <a:effectLst/>
                        </a:rPr>
                        <a:t>: true if the left operand is greater than the right operand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3&gt;2; //true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712562527"/>
                  </a:ext>
                </a:extLst>
              </a:tr>
              <a:tr h="54411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&gt;=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Greater than or equal to</a:t>
                      </a:r>
                      <a:r>
                        <a:rPr lang="en-US" sz="2000">
                          <a:effectLst/>
                        </a:rPr>
                        <a:t>: true if the left operand is greater than or equal to the right operand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3&gt;=3; //true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048308040"/>
                  </a:ext>
                </a:extLst>
              </a:tr>
              <a:tr h="405512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&lt;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Less than</a:t>
                      </a:r>
                      <a:r>
                        <a:rPr lang="en-US" sz="2000">
                          <a:effectLst/>
                        </a:rPr>
                        <a:t>: true if the left operand is less than the right operand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3&lt;2; //false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071344147"/>
                  </a:ext>
                </a:extLst>
              </a:tr>
              <a:tr h="544119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&lt;=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Less than or equal to</a:t>
                      </a:r>
                      <a:r>
                        <a:rPr lang="en-US" sz="2000">
                          <a:effectLst/>
                        </a:rPr>
                        <a:t>: true if the left operand is less than or equal to the right operand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2&lt;=2; //true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840539698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4C269782-A851-A10D-D381-7C13B7C9CC69}"/>
              </a:ext>
            </a:extLst>
          </p:cNvPr>
          <p:cNvSpPr txBox="1"/>
          <p:nvPr/>
        </p:nvSpPr>
        <p:spPr>
          <a:xfrm>
            <a:off x="258934" y="859642"/>
            <a:ext cx="11672656" cy="919401"/>
          </a:xfrm>
          <a:prstGeom prst="round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Comparison operators 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Verdana" panose="020B0604030504040204" pitchFamily="34" charset="0"/>
              </a:rPr>
              <a:t>determine equality or difference between variables or values in logical statements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and give back 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boolean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 value: either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true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or 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false</a:t>
            </a: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4141629" y="269748"/>
            <a:ext cx="3871188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Equal to Operator</a:t>
            </a:r>
          </a:p>
        </p:txBody>
      </p:sp>
      <p:pic>
        <p:nvPicPr>
          <p:cNvPr id="67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508" y="1834957"/>
            <a:ext cx="6119689" cy="36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/>
          <p:cNvGrpSpPr/>
          <p:nvPr/>
        </p:nvGrpSpPr>
        <p:grpSpPr>
          <a:xfrm>
            <a:off x="7032552" y="1773084"/>
            <a:ext cx="4036763" cy="3549019"/>
            <a:chOff x="7172738" y="1876570"/>
            <a:chExt cx="4037417" cy="3549594"/>
          </a:xfrm>
          <a:solidFill>
            <a:srgbClr val="7030A0"/>
          </a:solidFill>
        </p:grpSpPr>
        <p:sp>
          <p:nvSpPr>
            <p:cNvPr id="70" name="圆角矩形 69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en-US" sz="2000" b="0" i="1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==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evaluates to </a:t>
              </a:r>
              <a:r>
                <a:rPr kumimoji="0" lang="en-US" altLang="en-US" sz="2000" b="0" i="1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the operands are equal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3" name="椭圆 72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8" name="椭圆 77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圆角矩形 79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248541" y="3285007"/>
            <a:ext cx="3697626" cy="18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en-US" dirty="0">
                <a:solidFill>
                  <a:srgbClr val="C678DD"/>
                </a:solidFill>
                <a:latin typeface="Arial Unicode MS"/>
                <a:ea typeface="Droid Sans Mono"/>
              </a:rPr>
              <a:t>const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a 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5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, b 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, c 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'hello’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;</a:t>
            </a:r>
          </a:p>
          <a:p>
            <a:pPr algn="just">
              <a:lnSpc>
                <a:spcPct val="130000"/>
              </a:lnSpc>
            </a:pPr>
            <a:endParaRPr lang="en-US" altLang="en-US" dirty="0">
              <a:solidFill>
                <a:srgbClr val="FFDDBE"/>
              </a:solidFill>
              <a:latin typeface="Arial Unicode MS"/>
              <a:ea typeface="Droid Sans Mono"/>
            </a:endParaRPr>
          </a:p>
          <a:p>
            <a:pPr algn="just">
              <a:lnSpc>
                <a:spcPct val="130000"/>
              </a:lnSpc>
            </a:pP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.log(a ==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5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</a:p>
          <a:p>
            <a:pPr algn="just">
              <a:lnSpc>
                <a:spcPct val="130000"/>
              </a:lnSpc>
            </a:pP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.log(b == </a:t>
            </a:r>
            <a:r>
              <a:rPr lang="en-US" altLang="en-US" dirty="0">
                <a:solidFill>
                  <a:srgbClr val="FF0000"/>
                </a:solidFill>
                <a:latin typeface="Arial Unicode MS"/>
                <a:ea typeface="Droid Sans Mono"/>
              </a:rPr>
              <a:t>'2'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</a:p>
          <a:p>
            <a:pPr algn="just">
              <a:lnSpc>
                <a:spcPct val="130000"/>
              </a:lnSpc>
            </a:pP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.log(c ==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'Hello'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false</a:t>
            </a:r>
            <a:r>
              <a:rPr lang="en-US" altLang="en-US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00FBACE-F471-5B1C-3116-8B909F236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A0975-5115-DAD6-E740-10DE154E5F24}"/>
              </a:ext>
            </a:extLst>
          </p:cNvPr>
          <p:cNvSpPr txBox="1"/>
          <p:nvPr/>
        </p:nvSpPr>
        <p:spPr>
          <a:xfrm>
            <a:off x="1761590" y="2267621"/>
            <a:ext cx="4355087" cy="2553891"/>
          </a:xfrm>
          <a:prstGeom prst="wedgeRoundRectCallout">
            <a:avLst>
              <a:gd name="adj1" fmla="val 86092"/>
              <a:gd name="adj2" fmla="val -44746"/>
              <a:gd name="adj3" fmla="val 16667"/>
            </a:avLst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Note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: In JavaScript,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==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is a comparison operator, whereas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is an assignment operator. If you mistakenly use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instead of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Droid Sans Mono"/>
              </a:rPr>
              <a:t>==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, you might get unwanted result.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878979" y="279476"/>
            <a:ext cx="4491807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Not Equal to Operator</a:t>
            </a:r>
          </a:p>
        </p:txBody>
      </p:sp>
      <p:pic>
        <p:nvPicPr>
          <p:cNvPr id="67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508" y="1834957"/>
            <a:ext cx="6119689" cy="36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/>
          <p:cNvGrpSpPr/>
          <p:nvPr/>
        </p:nvGrpSpPr>
        <p:grpSpPr>
          <a:xfrm>
            <a:off x="7032552" y="1773084"/>
            <a:ext cx="4036763" cy="3549019"/>
            <a:chOff x="7172738" y="1876570"/>
            <a:chExt cx="4037417" cy="3549594"/>
          </a:xfrm>
          <a:solidFill>
            <a:srgbClr val="7030A0"/>
          </a:solidFill>
        </p:grpSpPr>
        <p:sp>
          <p:nvSpPr>
            <p:cNvPr id="70" name="圆角矩形 69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dirty="0">
                  <a:solidFill>
                    <a:srgbClr val="FF0000"/>
                  </a:solidFill>
                  <a:effectLst/>
                  <a:latin typeface="Droid Sans Mono"/>
                </a:rPr>
                <a:t>!=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evaluates to </a:t>
              </a:r>
              <a:r>
                <a:rPr kumimoji="0" lang="en-US" altLang="en-US" sz="2000" b="0" i="1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the operands are not equal</a:t>
              </a: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3" name="椭圆 72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8" name="椭圆 77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圆角矩形 79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248541" y="3285007"/>
            <a:ext cx="3697626" cy="1581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678DD"/>
                </a:solidFill>
                <a:latin typeface="Arial Unicode MS"/>
                <a:ea typeface="Droid Sans Mono"/>
              </a:rPr>
              <a:t>const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 a = </a:t>
            </a:r>
            <a:r>
              <a:rPr lang="en-US" altLang="en-US" sz="2000" dirty="0">
                <a:solidFill>
                  <a:srgbClr val="D19A66"/>
                </a:solidFill>
                <a:latin typeface="Arial Unicode MS"/>
                <a:ea typeface="Droid Sans Mono"/>
              </a:rPr>
              <a:t>3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, b = </a:t>
            </a:r>
            <a:r>
              <a:rPr lang="en-US" altLang="en-US" sz="2000" dirty="0">
                <a:solidFill>
                  <a:srgbClr val="98C379"/>
                </a:solidFill>
                <a:latin typeface="Arial Unicode MS"/>
                <a:ea typeface="Droid Sans Mono"/>
              </a:rPr>
              <a:t>'hello’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D3D3D3"/>
              </a:solidFill>
              <a:latin typeface="Arial Unicode MS"/>
              <a:ea typeface="Droid Sa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.log(a != </a:t>
            </a:r>
            <a:r>
              <a:rPr lang="en-US" altLang="en-US" sz="2000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sz="2000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 </a:t>
            </a:r>
            <a:r>
              <a:rPr lang="en-US" altLang="en-US" sz="2000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.log(b != </a:t>
            </a:r>
            <a:r>
              <a:rPr lang="en-US" altLang="en-US" sz="2000" dirty="0">
                <a:solidFill>
                  <a:srgbClr val="98C379"/>
                </a:solidFill>
                <a:latin typeface="Arial Unicode MS"/>
                <a:ea typeface="Droid Sans Mono"/>
              </a:rPr>
              <a:t>'Hello'</a:t>
            </a:r>
            <a:r>
              <a:rPr lang="en-US" altLang="en-US" sz="2000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sz="2000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  <a:r>
              <a:rPr lang="en-US" altLang="en-US" sz="2000" dirty="0"/>
              <a:t> 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00FBACE-F471-5B1C-3116-8B909F236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55162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 rot="16200000">
            <a:off x="3507213" y="362964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16329" y="562136"/>
            <a:ext cx="3597194" cy="2478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>
            <a:spLocks noChangeAspect="1"/>
          </p:cNvSpPr>
          <p:nvPr/>
        </p:nvSpPr>
        <p:spPr>
          <a:xfrm rot="16200000">
            <a:off x="3597194" y="453679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5400000" flipH="1">
            <a:off x="8270111" y="355246"/>
            <a:ext cx="398347" cy="398346"/>
          </a:xfrm>
          <a:prstGeom prst="ellipse">
            <a:avLst/>
          </a:prstGeom>
          <a:noFill/>
          <a:ln>
            <a:solidFill>
              <a:srgbClr val="FCF873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cxnSp>
        <p:nvCxnSpPr>
          <p:cNvPr id="6" name="直接连接符 5"/>
          <p:cNvCxnSpPr>
            <a:endCxn id="5" idx="0"/>
          </p:cNvCxnSpPr>
          <p:nvPr/>
        </p:nvCxnSpPr>
        <p:spPr>
          <a:xfrm flipH="1">
            <a:off x="8668458" y="554419"/>
            <a:ext cx="3523542" cy="0"/>
          </a:xfrm>
          <a:prstGeom prst="line">
            <a:avLst/>
          </a:prstGeom>
          <a:ln>
            <a:solidFill>
              <a:srgbClr val="FCF873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>
            <a:spLocks noChangeAspect="1"/>
          </p:cNvSpPr>
          <p:nvPr/>
        </p:nvSpPr>
        <p:spPr>
          <a:xfrm rot="5400000" flipH="1">
            <a:off x="8356606" y="445961"/>
            <a:ext cx="221871" cy="221871"/>
          </a:xfrm>
          <a:prstGeom prst="ellipse">
            <a:avLst/>
          </a:prstGeom>
          <a:gradFill>
            <a:gsLst>
              <a:gs pos="68000">
                <a:srgbClr val="C69135"/>
              </a:gs>
              <a:gs pos="310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1DF97"/>
              </a:solidFill>
            </a:endParaRPr>
          </a:p>
        </p:txBody>
      </p:sp>
      <p:sp>
        <p:nvSpPr>
          <p:cNvPr id="8" name="文本框 7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888708" y="298932"/>
            <a:ext cx="4463914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BC9E51"/>
                    </a:gs>
                    <a:gs pos="50000">
                      <a:srgbClr val="ECE499"/>
                    </a:gs>
                    <a:gs pos="100000">
                      <a:srgbClr val="BC9E51"/>
                    </a:gs>
                  </a:gsLst>
                  <a:lin ang="0" scaled="0"/>
                </a:gra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Kartika" panose="02020503030404060203" pitchFamily="18" charset="0"/>
              </a:rPr>
              <a:t>Strict Equal to Operator</a:t>
            </a:r>
          </a:p>
        </p:txBody>
      </p:sp>
      <p:pic>
        <p:nvPicPr>
          <p:cNvPr id="67" name="Picture 2" descr="C:\Users\Administrator\Desktop\ppt展示模板-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508" y="1834957"/>
            <a:ext cx="6119689" cy="36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/>
          <p:cNvGrpSpPr/>
          <p:nvPr/>
        </p:nvGrpSpPr>
        <p:grpSpPr>
          <a:xfrm>
            <a:off x="7032552" y="1773084"/>
            <a:ext cx="4036763" cy="3549019"/>
            <a:chOff x="7172738" y="1876570"/>
            <a:chExt cx="4037417" cy="3549594"/>
          </a:xfrm>
          <a:solidFill>
            <a:srgbClr val="7030A0"/>
          </a:solidFill>
        </p:grpSpPr>
        <p:sp>
          <p:nvSpPr>
            <p:cNvPr id="70" name="圆角矩形 69"/>
            <p:cNvSpPr/>
            <p:nvPr/>
          </p:nvSpPr>
          <p:spPr>
            <a:xfrm>
              <a:off x="7172738" y="1876570"/>
              <a:ext cx="4037417" cy="1039043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===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evaluates to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Arial Unicode MS"/>
                  <a:ea typeface="Droid Sans Mono"/>
                </a:rPr>
                <a:t>true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ea typeface="euclid_circular_a"/>
                </a:rPr>
                <a:t> 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  <a:ea typeface="euclid_circular_a"/>
                </a:rPr>
                <a:t>if the operands are equal and of the same type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7172738" y="3068960"/>
              <a:ext cx="4037417" cy="2357204"/>
            </a:xfrm>
            <a:prstGeom prst="roundRect">
              <a:avLst>
                <a:gd name="adj" fmla="val 11271"/>
              </a:avLst>
            </a:prstGeom>
            <a:grpFill/>
            <a:ln w="19050">
              <a:solidFill>
                <a:srgbClr val="F1DF97"/>
              </a:solidFill>
            </a:ln>
            <a:effectLst>
              <a:outerShdw blurRad="127000" dist="63500" dir="8100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 rot="16200000">
              <a:off x="749168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3" name="椭圆 72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圆角矩形 75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 rot="16200000">
              <a:off x="10291574" y="2898091"/>
              <a:ext cx="527587" cy="130584"/>
              <a:chOff x="5856449" y="4396591"/>
              <a:chExt cx="527587" cy="130584"/>
            </a:xfrm>
            <a:grpFill/>
          </p:grpSpPr>
          <p:sp>
            <p:nvSpPr>
              <p:cNvPr id="78" name="椭圆 77"/>
              <p:cNvSpPr/>
              <p:nvPr/>
            </p:nvSpPr>
            <p:spPr>
              <a:xfrm>
                <a:off x="5856449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253452" y="4396591"/>
                <a:ext cx="130584" cy="1305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圆角矩形 79"/>
              <p:cNvSpPr/>
              <p:nvPr/>
            </p:nvSpPr>
            <p:spPr>
              <a:xfrm rot="16200000">
                <a:off x="6118113" y="4306257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圆角矩形 80"/>
              <p:cNvSpPr/>
              <p:nvPr/>
            </p:nvSpPr>
            <p:spPr>
              <a:xfrm rot="16200000">
                <a:off x="6118113" y="4256214"/>
                <a:ext cx="18656" cy="3519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3" name="矩形 82"/>
          <p:cNvSpPr/>
          <p:nvPr/>
        </p:nvSpPr>
        <p:spPr>
          <a:xfrm>
            <a:off x="7248541" y="3285007"/>
            <a:ext cx="3697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678DD"/>
                </a:solidFill>
                <a:latin typeface="Arial Unicode MS"/>
                <a:ea typeface="Droid Sans Mono"/>
              </a:rPr>
              <a:t>const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a 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D3D3D3"/>
              </a:solidFill>
              <a:latin typeface="Arial Unicode MS"/>
              <a:ea typeface="Droid Sa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.log(a === </a:t>
            </a:r>
            <a:r>
              <a:rPr lang="en-US" altLang="en-US" dirty="0">
                <a:solidFill>
                  <a:srgbClr val="D19A66"/>
                </a:solidFill>
                <a:latin typeface="Arial Unicode MS"/>
                <a:ea typeface="Droid Sans Mono"/>
              </a:rPr>
              <a:t>2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true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 </a:t>
            </a:r>
            <a:r>
              <a:rPr lang="en-US" altLang="en-US" dirty="0">
                <a:solidFill>
                  <a:srgbClr val="E6C07B"/>
                </a:solidFill>
                <a:latin typeface="Arial Unicode MS"/>
                <a:ea typeface="Droid Sans Mono"/>
              </a:rPr>
              <a:t>console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.log(a === </a:t>
            </a:r>
            <a:r>
              <a:rPr lang="en-US" altLang="en-US" dirty="0">
                <a:solidFill>
                  <a:srgbClr val="98C379"/>
                </a:solidFill>
                <a:latin typeface="Arial Unicode MS"/>
                <a:ea typeface="Droid Sans Mono"/>
              </a:rPr>
              <a:t>'2'</a:t>
            </a:r>
            <a:r>
              <a:rPr lang="en-US" altLang="en-US" dirty="0">
                <a:solidFill>
                  <a:srgbClr val="D3D3D3"/>
                </a:solidFill>
                <a:latin typeface="Arial Unicode MS"/>
                <a:ea typeface="Droid Sans Mono"/>
              </a:rPr>
              <a:t>); </a:t>
            </a:r>
            <a:r>
              <a:rPr lang="en-US" altLang="en-US" dirty="0">
                <a:solidFill>
                  <a:srgbClr val="FFDDBE"/>
                </a:solidFill>
                <a:latin typeface="Arial Unicode MS"/>
                <a:ea typeface="Droid Sans Mono"/>
              </a:rPr>
              <a:t>// false</a:t>
            </a:r>
            <a:r>
              <a:rPr lang="en-US" altLang="en-US" sz="1400" dirty="0"/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00FBACE-F471-5B1C-3116-8B909F236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383B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A0975-5115-DAD6-E740-10DE154E5F24}"/>
              </a:ext>
            </a:extLst>
          </p:cNvPr>
          <p:cNvSpPr txBox="1"/>
          <p:nvPr/>
        </p:nvSpPr>
        <p:spPr>
          <a:xfrm>
            <a:off x="1792850" y="2661251"/>
            <a:ext cx="4363943" cy="1940957"/>
          </a:xfrm>
          <a:prstGeom prst="wedgeRoundRectCallout">
            <a:avLst>
              <a:gd name="adj1" fmla="val 68084"/>
              <a:gd name="adj2" fmla="val -71309"/>
              <a:gd name="adj3" fmla="val 16667"/>
            </a:avLst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Note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: The difference between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==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and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===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is that: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==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evaluates 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if the operands are equal, however,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===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evaluates to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 Unicode MS"/>
                <a:ea typeface="Droid Sans Mono"/>
              </a:rPr>
              <a:t>true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ea typeface="euclid_circular_a"/>
              </a:rPr>
              <a:t>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euclid_circular_a"/>
              </a:rPr>
              <a:t>only if the operands are equal and of the same type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22509"/>
      </p:ext>
    </p:extLst>
  </p:cSld>
  <p:clrMapOvr>
    <a:masterClrMapping/>
  </p:clrMapOvr>
  <p:transition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1865</Words>
  <Application>Microsoft Office PowerPoint</Application>
  <PresentationFormat>Widescreen</PresentationFormat>
  <Paragraphs>291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 Unicode MS</vt:lpstr>
      <vt:lpstr>DengXian</vt:lpstr>
      <vt:lpstr>DIN-BoldItalic</vt:lpstr>
      <vt:lpstr>Droid Sans Mono</vt:lpstr>
      <vt:lpstr>Microsoft YaHei</vt:lpstr>
      <vt:lpstr>华文中宋</vt:lpstr>
      <vt:lpstr>方正兰亭超细黑简体</vt:lpstr>
      <vt:lpstr>方正兰亭黑简体</vt:lpstr>
      <vt:lpstr>Arial</vt:lpstr>
      <vt:lpstr>Calibri</vt:lpstr>
      <vt:lpstr>Calibri Light</vt:lpstr>
      <vt:lpstr>Consolas</vt:lpstr>
      <vt:lpstr>Verdana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黑金炫酷科技</dc:title>
  <dc:creator>第一PPT</dc:creator>
  <cp:keywords>www.1ppt.com</cp:keywords>
  <dc:description>www.1ppt.com</dc:description>
  <cp:lastModifiedBy>justin chen</cp:lastModifiedBy>
  <cp:revision>34</cp:revision>
  <dcterms:created xsi:type="dcterms:W3CDTF">2017-07-17T12:21:00Z</dcterms:created>
  <dcterms:modified xsi:type="dcterms:W3CDTF">2023-01-28T22:46:08Z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